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53"/>
  </p:notesMasterIdLst>
  <p:sldIdLst>
    <p:sldId id="258" r:id="rId5"/>
    <p:sldId id="349" r:id="rId6"/>
    <p:sldId id="385" r:id="rId7"/>
    <p:sldId id="387" r:id="rId8"/>
    <p:sldId id="388" r:id="rId9"/>
    <p:sldId id="363" r:id="rId10"/>
    <p:sldId id="373" r:id="rId11"/>
    <p:sldId id="362" r:id="rId12"/>
    <p:sldId id="333" r:id="rId13"/>
    <p:sldId id="389" r:id="rId14"/>
    <p:sldId id="390" r:id="rId15"/>
    <p:sldId id="335" r:id="rId16"/>
    <p:sldId id="358" r:id="rId17"/>
    <p:sldId id="359" r:id="rId18"/>
    <p:sldId id="365" r:id="rId19"/>
    <p:sldId id="366" r:id="rId20"/>
    <p:sldId id="360" r:id="rId21"/>
    <p:sldId id="361" r:id="rId22"/>
    <p:sldId id="391" r:id="rId23"/>
    <p:sldId id="266" r:id="rId24"/>
    <p:sldId id="267" r:id="rId25"/>
    <p:sldId id="375" r:id="rId26"/>
    <p:sldId id="376" r:id="rId27"/>
    <p:sldId id="345" r:id="rId28"/>
    <p:sldId id="346" r:id="rId29"/>
    <p:sldId id="392" r:id="rId30"/>
    <p:sldId id="377" r:id="rId31"/>
    <p:sldId id="378" r:id="rId32"/>
    <p:sldId id="356" r:id="rId33"/>
    <p:sldId id="357" r:id="rId34"/>
    <p:sldId id="347" r:id="rId35"/>
    <p:sldId id="367" r:id="rId36"/>
    <p:sldId id="368" r:id="rId37"/>
    <p:sldId id="339" r:id="rId38"/>
    <p:sldId id="351" r:id="rId39"/>
    <p:sldId id="369" r:id="rId40"/>
    <p:sldId id="381" r:id="rId41"/>
    <p:sldId id="337" r:id="rId42"/>
    <p:sldId id="338" r:id="rId43"/>
    <p:sldId id="379" r:id="rId44"/>
    <p:sldId id="380" r:id="rId45"/>
    <p:sldId id="353" r:id="rId46"/>
    <p:sldId id="354" r:id="rId47"/>
    <p:sldId id="355" r:id="rId48"/>
    <p:sldId id="272" r:id="rId49"/>
    <p:sldId id="343" r:id="rId50"/>
    <p:sldId id="344" r:id="rId51"/>
    <p:sldId id="304"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398"/>
  </p:normalViewPr>
  <p:slideViewPr>
    <p:cSldViewPr snapToGrid="0">
      <p:cViewPr varScale="1">
        <p:scale>
          <a:sx n="82" d="100"/>
          <a:sy n="82" d="100"/>
        </p:scale>
        <p:origin x="192" y="544"/>
      </p:cViewPr>
      <p:guideLst/>
    </p:cSldViewPr>
  </p:slideViewPr>
  <p:outlineViewPr>
    <p:cViewPr>
      <p:scale>
        <a:sx n="33" d="100"/>
        <a:sy n="33" d="100"/>
      </p:scale>
      <p:origin x="0" y="-49312"/>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8" d="100"/>
          <a:sy n="88" d="100"/>
        </p:scale>
        <p:origin x="3232"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EAF655-6F6E-4D6C-88FC-0DF4801012CA}" type="datetimeFigureOut">
              <a:rPr lang="en-US" smtClean="0"/>
              <a:t>2/23/22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8FF60-8845-4328-A1C5-595F54779864}" type="slidenum">
              <a:rPr lang="en-US" smtClean="0"/>
              <a:t>‹#›</a:t>
            </a:fld>
            <a:endParaRPr lang="en-US"/>
          </a:p>
        </p:txBody>
      </p:sp>
    </p:spTree>
    <p:extLst>
      <p:ext uri="{BB962C8B-B14F-4D97-AF65-F5344CB8AC3E}">
        <p14:creationId xmlns:p14="http://schemas.microsoft.com/office/powerpoint/2010/main" val="49159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C8FF60-8845-4328-A1C5-595F54779864}" type="slidenum">
              <a:rPr lang="en-US" smtClean="0"/>
              <a:t>3</a:t>
            </a:fld>
            <a:endParaRPr lang="en-US"/>
          </a:p>
        </p:txBody>
      </p:sp>
    </p:spTree>
    <p:extLst>
      <p:ext uri="{BB962C8B-B14F-4D97-AF65-F5344CB8AC3E}">
        <p14:creationId xmlns:p14="http://schemas.microsoft.com/office/powerpoint/2010/main" val="125528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C8FF60-8845-4328-A1C5-595F54779864}" type="slidenum">
              <a:rPr lang="en-US" smtClean="0"/>
              <a:t>44</a:t>
            </a:fld>
            <a:endParaRPr lang="en-US"/>
          </a:p>
        </p:txBody>
      </p:sp>
    </p:spTree>
    <p:extLst>
      <p:ext uri="{BB962C8B-B14F-4D97-AF65-F5344CB8AC3E}">
        <p14:creationId xmlns:p14="http://schemas.microsoft.com/office/powerpoint/2010/main" val="1199647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95A59465-CC24-45F6-BFFD-13DA77A39F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AB56CC9E-5AE4-42C2-99AE-1EE956532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AD7A5B80-3408-47B5-A6D5-B12D02B2D0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8DF4797-49C3-4352-BAAE-8FCC1120AEA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a:defRPr/>
            </a:pPr>
            <a:fld id="{27B37301-3C88-4C94-8AE2-07AA50BA7505}" type="datetimeFigureOut">
              <a:rPr lang="en-US" smtClean="0"/>
              <a:pPr>
                <a:defRPr/>
              </a:pPr>
              <a:t>2/23/22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a:defRPr/>
            </a:pPr>
            <a:fld id="{5E26488E-A9B1-45C0-95B8-60A7E3792331}" type="slidenum">
              <a:rPr lang="en-US" altLang="en-US" smtClean="0"/>
              <a:pPr>
                <a:defRPr/>
              </a:pPr>
              <a:t>‹#›</a:t>
            </a:fld>
            <a:endParaRPr lang="en-US" altLang="en-US" dirty="0"/>
          </a:p>
        </p:txBody>
      </p:sp>
    </p:spTree>
    <p:extLst>
      <p:ext uri="{BB962C8B-B14F-4D97-AF65-F5344CB8AC3E}">
        <p14:creationId xmlns:p14="http://schemas.microsoft.com/office/powerpoint/2010/main" val="137165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80CA9E2-42E4-4EB1-AB42-872AE6E7749D}" type="datetimeFigureOut">
              <a:rPr lang="en-US" smtClean="0"/>
              <a:pPr>
                <a:defRPr/>
              </a:pPr>
              <a:t>2/23/22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FDFC64-8F73-4ECE-9486-A749AA0E0CC4}" type="slidenum">
              <a:rPr lang="en-US" altLang="en-US" smtClean="0"/>
              <a:pPr>
                <a:defRPr/>
              </a:pPr>
              <a:t>‹#›</a:t>
            </a:fld>
            <a:endParaRPr lang="en-US" altLang="en-US" dirty="0"/>
          </a:p>
        </p:txBody>
      </p:sp>
    </p:spTree>
    <p:extLst>
      <p:ext uri="{BB962C8B-B14F-4D97-AF65-F5344CB8AC3E}">
        <p14:creationId xmlns:p14="http://schemas.microsoft.com/office/powerpoint/2010/main" val="329528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a:defRPr/>
            </a:pPr>
            <a:fld id="{D354BC6C-4A28-4E85-B3F5-2DD4FE11E710}" type="datetimeFigureOut">
              <a:rPr lang="en-US" smtClean="0"/>
              <a:pPr>
                <a:defRPr/>
              </a:pPr>
              <a:t>2/23/22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pPr>
              <a:defRPr/>
            </a:pPr>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a:defRPr/>
            </a:pPr>
            <a:fld id="{F67CD1CD-922C-4338-9AE4-AF6776438C59}" type="slidenum">
              <a:rPr lang="en-US" altLang="en-US" smtClean="0"/>
              <a:pPr>
                <a:defRPr/>
              </a:pPr>
              <a:t>‹#›</a:t>
            </a:fld>
            <a:endParaRPr lang="en-US" altLang="en-US" dirty="0"/>
          </a:p>
        </p:txBody>
      </p:sp>
    </p:spTree>
    <p:extLst>
      <p:ext uri="{BB962C8B-B14F-4D97-AF65-F5344CB8AC3E}">
        <p14:creationId xmlns:p14="http://schemas.microsoft.com/office/powerpoint/2010/main" val="325455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A878883-BE90-47C3-AD9E-26B0A1F04C92}" type="datetimeFigureOut">
              <a:rPr lang="en-US" smtClean="0"/>
              <a:pPr>
                <a:defRPr/>
              </a:pPr>
              <a:t>2/23/22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10558300" y="5956137"/>
            <a:ext cx="1052508" cy="365125"/>
          </a:xfrm>
        </p:spPr>
        <p:txBody>
          <a:bodyPr/>
          <a:lstStyle/>
          <a:p>
            <a:pPr>
              <a:defRPr/>
            </a:pPr>
            <a:fld id="{12826881-D2BE-48E3-B2A4-F8AF40FCCF5E}" type="slidenum">
              <a:rPr lang="en-US" altLang="en-US" smtClean="0"/>
              <a:pPr>
                <a:defRPr/>
              </a:pPr>
              <a:t>‹#›</a:t>
            </a:fld>
            <a:endParaRPr lang="en-US" altLang="en-US" dirty="0"/>
          </a:p>
        </p:txBody>
      </p:sp>
    </p:spTree>
    <p:extLst>
      <p:ext uri="{BB962C8B-B14F-4D97-AF65-F5344CB8AC3E}">
        <p14:creationId xmlns:p14="http://schemas.microsoft.com/office/powerpoint/2010/main" val="117346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F9D5316C-BB5A-4536-81CF-487B8644E7CC}" type="datetimeFigureOut">
              <a:rPr lang="en-US" smtClean="0"/>
              <a:pPr>
                <a:defRPr/>
              </a:pPr>
              <a:t>2/23/22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5738E71E-3F27-4879-BAE2-394B54013079}" type="slidenum">
              <a:rPr lang="en-US" altLang="en-US" smtClean="0"/>
              <a:pPr>
                <a:defRPr/>
              </a:pPr>
              <a:t>‹#›</a:t>
            </a:fld>
            <a:endParaRPr lang="en-US" altLang="en-US" dirty="0"/>
          </a:p>
        </p:txBody>
      </p:sp>
    </p:spTree>
    <p:extLst>
      <p:ext uri="{BB962C8B-B14F-4D97-AF65-F5344CB8AC3E}">
        <p14:creationId xmlns:p14="http://schemas.microsoft.com/office/powerpoint/2010/main" val="38727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63300E7-F9EC-4DC1-BB96-6CADF3165763}" type="datetimeFigureOut">
              <a:rPr lang="en-US" smtClean="0"/>
              <a:pPr>
                <a:defRPr/>
              </a:pPr>
              <a:t>2/23/22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17AB530-45D3-4B24-98CA-FE47BFE11D3C}" type="slidenum">
              <a:rPr lang="en-US" altLang="en-US" smtClean="0"/>
              <a:pPr>
                <a:defRPr/>
              </a:pPr>
              <a:t>‹#›</a:t>
            </a:fld>
            <a:endParaRPr lang="en-US" altLang="en-US" dirty="0"/>
          </a:p>
        </p:txBody>
      </p:sp>
    </p:spTree>
    <p:extLst>
      <p:ext uri="{BB962C8B-B14F-4D97-AF65-F5344CB8AC3E}">
        <p14:creationId xmlns:p14="http://schemas.microsoft.com/office/powerpoint/2010/main" val="85014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7E276E2-8D93-44AC-AF1E-A5DCB3979B11}" type="datetimeFigureOut">
              <a:rPr lang="en-US" smtClean="0"/>
              <a:pPr>
                <a:defRPr/>
              </a:pPr>
              <a:t>2/23/22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AA81C12-6EFA-4600-A907-E141D742E76C}" type="slidenum">
              <a:rPr lang="en-US" altLang="en-US" smtClean="0"/>
              <a:pPr>
                <a:defRPr/>
              </a:pPr>
              <a:t>‹#›</a:t>
            </a:fld>
            <a:endParaRPr lang="en-US" altLang="en-US" dirty="0"/>
          </a:p>
        </p:txBody>
      </p:sp>
    </p:spTree>
    <p:extLst>
      <p:ext uri="{BB962C8B-B14F-4D97-AF65-F5344CB8AC3E}">
        <p14:creationId xmlns:p14="http://schemas.microsoft.com/office/powerpoint/2010/main" val="185080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A2B30385-A0B3-4EB1-B7B3-E492E1B12C3E}" type="datetimeFigureOut">
              <a:rPr lang="en-US" smtClean="0"/>
              <a:pPr>
                <a:defRPr/>
              </a:pPr>
              <a:t>2/23/22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43D8AB3-8EA6-4E27-A001-559A693ED269}" type="slidenum">
              <a:rPr lang="en-US" altLang="en-US" smtClean="0"/>
              <a:pPr>
                <a:defRPr/>
              </a:pPr>
              <a:t>‹#›</a:t>
            </a:fld>
            <a:endParaRPr lang="en-US" alt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96275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EB5348-2163-4E18-B893-E893C4AF5A13}" type="datetimeFigureOut">
              <a:rPr lang="en-US" smtClean="0"/>
              <a:pPr>
                <a:defRPr/>
              </a:pPr>
              <a:t>2/23/22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AD2AFB8-D38E-427F-AEF3-3C7BC9D62A9A}" type="slidenum">
              <a:rPr lang="en-US" altLang="en-US" smtClean="0"/>
              <a:pPr>
                <a:defRPr/>
              </a:pPr>
              <a:t>‹#›</a:t>
            </a:fld>
            <a:endParaRPr lang="en-US" altLang="en-US" dirty="0"/>
          </a:p>
        </p:txBody>
      </p:sp>
    </p:spTree>
    <p:extLst>
      <p:ext uri="{BB962C8B-B14F-4D97-AF65-F5344CB8AC3E}">
        <p14:creationId xmlns:p14="http://schemas.microsoft.com/office/powerpoint/2010/main" val="115271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fld id="{1D0611AA-F038-41F9-B61F-B9415A0FBF52}" type="datetimeFigureOut">
              <a:rPr lang="en-US" smtClean="0"/>
              <a:pPr>
                <a:defRPr/>
              </a:pPr>
              <a:t>2/23/22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E09E6B74-6C55-4AE4-A411-38C79ADB16CE}" type="slidenum">
              <a:rPr lang="en-US" altLang="en-US" smtClean="0"/>
              <a:pPr>
                <a:defRPr/>
              </a:pPr>
              <a:t>‹#›</a:t>
            </a:fld>
            <a:endParaRPr lang="en-US" altLang="en-US" dirty="0"/>
          </a:p>
        </p:txBody>
      </p:sp>
    </p:spTree>
    <p:extLst>
      <p:ext uri="{BB962C8B-B14F-4D97-AF65-F5344CB8AC3E}">
        <p14:creationId xmlns:p14="http://schemas.microsoft.com/office/powerpoint/2010/main" val="199737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ADA48F4-5A74-4C8A-A591-9E99B353543C}" type="datetimeFigureOut">
              <a:rPr lang="en-US" smtClean="0"/>
              <a:pPr>
                <a:defRPr/>
              </a:pPr>
              <a:t>2/23/22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5D17011-A59F-4C44-816A-4AD77D846DA7}" type="slidenum">
              <a:rPr lang="en-US" altLang="en-US" smtClean="0"/>
              <a:pPr>
                <a:defRPr/>
              </a:pPr>
              <a:t>‹#›</a:t>
            </a:fld>
            <a:endParaRPr lang="en-US" altLang="en-US" dirty="0"/>
          </a:p>
        </p:txBody>
      </p:sp>
    </p:spTree>
    <p:extLst>
      <p:ext uri="{BB962C8B-B14F-4D97-AF65-F5344CB8AC3E}">
        <p14:creationId xmlns:p14="http://schemas.microsoft.com/office/powerpoint/2010/main" val="395967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a:defRPr/>
            </a:pPr>
            <a:fld id="{3A98EF42-6821-432A-8076-51B3CE3E504B}" type="datetimeFigureOut">
              <a:rPr lang="en-US" smtClean="0"/>
              <a:pPr>
                <a:defRPr/>
              </a:pPr>
              <a:t>2/23/22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DE511F84-BC0C-454D-BE71-43D0E0E73ECE}" type="slidenum">
              <a:rPr lang="en-US" altLang="en-US" smtClean="0"/>
              <a:pPr>
                <a:defRPr/>
              </a:pPr>
              <a:t>‹#›</a:t>
            </a:fld>
            <a:endParaRPr lang="en-US" alt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2045969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86809D7-C4FC-494C-9CAD-1353052C6646}"/>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1" name="Rectangle 10">
            <a:extLst>
              <a:ext uri="{FF2B5EF4-FFF2-40B4-BE49-F238E27FC236}">
                <a16:creationId xmlns:a16="http://schemas.microsoft.com/office/drawing/2014/main" id="{29A151FB-B502-4CED-A03E-380112650187}"/>
              </a:ext>
            </a:extLst>
          </p:cNvPr>
          <p:cNvSpPr>
            <a:spLocks noGrp="1" noRot="1" noChangeAspect="1" noMove="1" noResize="1" noEditPoints="1" noAdjustHandles="1" noChangeArrowheads="1" noChangeShapeType="1" noTextEdit="1"/>
          </p:cNvSpPr>
          <p:nvPr/>
        </p:nvSpPr>
        <p:spPr>
          <a:xfrm>
            <a:off x="446088" y="457200"/>
            <a:ext cx="7580312" cy="642938"/>
          </a:xfrm>
          <a:prstGeom prst="rect">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2B0B1665-F855-419F-B762-4319E6DE04CA}"/>
              </a:ext>
            </a:extLst>
          </p:cNvPr>
          <p:cNvSpPr>
            <a:spLocks noGrp="1" noRot="1" noChangeAspect="1" noMove="1" noResize="1" noEditPoints="1" noAdjustHandles="1" noChangeArrowheads="1" noChangeShapeType="1" noTextEdit="1"/>
          </p:cNvSpPr>
          <p:nvPr/>
        </p:nvSpPr>
        <p:spPr>
          <a:xfrm>
            <a:off x="8129588" y="454025"/>
            <a:ext cx="3616325" cy="6445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06A409DC-7204-4BE1-8B4D-18AE47698017}"/>
              </a:ext>
            </a:extLst>
          </p:cNvPr>
          <p:cNvSpPr>
            <a:spLocks noGrp="1" noRot="1" noChangeAspect="1" noMove="1" noResize="1" noEditPoints="1" noAdjustHandles="1" noChangeArrowheads="1" noChangeShapeType="1" noTextEdit="1"/>
          </p:cNvSpPr>
          <p:nvPr/>
        </p:nvSpPr>
        <p:spPr>
          <a:xfrm>
            <a:off x="446088" y="5707063"/>
            <a:ext cx="11295062" cy="649287"/>
          </a:xfrm>
          <a:prstGeom prst="rect">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6741130-EC5D-44E0-87B7-3EC2877BDA16}"/>
              </a:ext>
            </a:extLst>
          </p:cNvPr>
          <p:cNvSpPr>
            <a:spLocks noGrp="1"/>
          </p:cNvSpPr>
          <p:nvPr>
            <p:ph type="ctrTitle"/>
          </p:nvPr>
        </p:nvSpPr>
        <p:spPr>
          <a:xfrm>
            <a:off x="446088" y="1552575"/>
            <a:ext cx="7580312" cy="3654425"/>
          </a:xfrm>
        </p:spPr>
        <p:txBody>
          <a:bodyPr>
            <a:normAutofit/>
          </a:bodyPr>
          <a:lstStyle/>
          <a:p>
            <a:pPr algn="ctr" eaLnBrk="1" fontAlgn="auto" hangingPunct="1">
              <a:spcAft>
                <a:spcPts val="0"/>
              </a:spcAft>
              <a:defRPr/>
            </a:pPr>
            <a:r>
              <a:rPr lang="en-US" sz="3200" u="sng" dirty="0">
                <a:solidFill>
                  <a:srgbClr val="002060"/>
                </a:solidFill>
              </a:rPr>
              <a:t>HARASSMENT and discrimination PREVENTION training</a:t>
            </a:r>
            <a:br>
              <a:rPr lang="en-US" sz="3200" dirty="0"/>
            </a:br>
            <a:r>
              <a:rPr lang="en-US" sz="3200" dirty="0"/>
              <a:t> </a:t>
            </a:r>
            <a:br>
              <a:rPr lang="en-US" sz="3200" dirty="0"/>
            </a:br>
            <a:br>
              <a:rPr lang="en-US" sz="3200" dirty="0"/>
            </a:br>
            <a:br>
              <a:rPr lang="en-US" sz="3200" dirty="0"/>
            </a:br>
            <a:br>
              <a:rPr lang="en-US" sz="3200" dirty="0"/>
            </a:br>
            <a:endParaRPr lang="en-US" sz="3200" dirty="0"/>
          </a:p>
        </p:txBody>
      </p:sp>
      <p:sp>
        <p:nvSpPr>
          <p:cNvPr id="3" name="Content Placeholder 2">
            <a:extLst>
              <a:ext uri="{FF2B5EF4-FFF2-40B4-BE49-F238E27FC236}">
                <a16:creationId xmlns:a16="http://schemas.microsoft.com/office/drawing/2014/main" id="{D7E4D73F-30FE-4893-99E6-D53335ABD793}"/>
              </a:ext>
            </a:extLst>
          </p:cNvPr>
          <p:cNvSpPr>
            <a:spLocks noGrp="1"/>
          </p:cNvSpPr>
          <p:nvPr>
            <p:ph type="subTitle" idx="1"/>
          </p:nvPr>
        </p:nvSpPr>
        <p:spPr>
          <a:xfrm>
            <a:off x="8129588" y="1552575"/>
            <a:ext cx="3611562" cy="3654425"/>
          </a:xfrm>
          <a:solidFill>
            <a:srgbClr val="002060"/>
          </a:solidFill>
          <a:ln>
            <a:solidFill>
              <a:schemeClr val="bg2"/>
            </a:solidFill>
          </a:ln>
        </p:spPr>
        <p:txBody>
          <a:bodyPr rtlCol="0" anchor="b">
            <a:normAutofit fontScale="70000" lnSpcReduction="20000"/>
          </a:bodyPr>
          <a:lstStyle/>
          <a:p>
            <a:pPr algn="r" eaLnBrk="1" fontAlgn="auto" hangingPunct="1">
              <a:defRPr/>
            </a:pPr>
            <a:endParaRPr lang="en-US" sz="2800" dirty="0"/>
          </a:p>
          <a:p>
            <a:pPr algn="r" eaLnBrk="1" fontAlgn="auto" hangingPunct="1">
              <a:defRPr/>
            </a:pPr>
            <a:endParaRPr lang="en-US" sz="2800" dirty="0"/>
          </a:p>
          <a:p>
            <a:pPr algn="r" eaLnBrk="1" fontAlgn="auto" hangingPunct="1">
              <a:defRPr/>
            </a:pPr>
            <a:endParaRPr lang="en-US" sz="2800" dirty="0"/>
          </a:p>
          <a:p>
            <a:pPr algn="ctr" eaLnBrk="1" fontAlgn="auto" hangingPunct="1">
              <a:defRPr/>
            </a:pPr>
            <a:r>
              <a:rPr lang="en-US" sz="2800" dirty="0">
                <a:solidFill>
                  <a:schemeClr val="bg1"/>
                </a:solidFill>
              </a:rPr>
              <a:t>PRESENTATION BY </a:t>
            </a:r>
          </a:p>
          <a:p>
            <a:pPr algn="ctr" eaLnBrk="1" fontAlgn="auto" hangingPunct="1">
              <a:defRPr/>
            </a:pPr>
            <a:r>
              <a:rPr lang="en-US" sz="2800" dirty="0">
                <a:solidFill>
                  <a:schemeClr val="bg1"/>
                </a:solidFill>
              </a:rPr>
              <a:t>Brian Klein of </a:t>
            </a:r>
          </a:p>
          <a:p>
            <a:pPr algn="ctr" eaLnBrk="1" fontAlgn="auto" hangingPunct="1">
              <a:defRPr/>
            </a:pPr>
            <a:r>
              <a:rPr lang="en-US" sz="2800" dirty="0">
                <a:solidFill>
                  <a:schemeClr val="bg1"/>
                </a:solidFill>
              </a:rPr>
              <a:t>Weinstein + Klein P.C.</a:t>
            </a:r>
          </a:p>
          <a:p>
            <a:pPr algn="ctr" eaLnBrk="1" fontAlgn="auto" hangingPunct="1">
              <a:defRPr/>
            </a:pPr>
            <a:endParaRPr lang="en-US" sz="2800" dirty="0">
              <a:solidFill>
                <a:schemeClr val="bg1"/>
              </a:solidFill>
            </a:endParaRPr>
          </a:p>
          <a:p>
            <a:pPr algn="ctr" eaLnBrk="1" fontAlgn="auto" hangingPunct="1">
              <a:defRPr/>
            </a:pPr>
            <a:r>
              <a:rPr lang="en-US" sz="2800" dirty="0">
                <a:solidFill>
                  <a:schemeClr val="bg1"/>
                </a:solidFill>
              </a:rPr>
              <a:t>For</a:t>
            </a:r>
          </a:p>
          <a:p>
            <a:pPr algn="ctr" eaLnBrk="1" fontAlgn="auto" hangingPunct="1">
              <a:defRPr/>
            </a:pPr>
            <a:r>
              <a:rPr lang="en-US" sz="2800" dirty="0" err="1">
                <a:solidFill>
                  <a:schemeClr val="bg1"/>
                </a:solidFill>
              </a:rPr>
              <a:t>Nsa</a:t>
            </a:r>
            <a:endParaRPr lang="en-US" sz="2800" dirty="0">
              <a:solidFill>
                <a:schemeClr val="bg1"/>
              </a:solidFill>
            </a:endParaRPr>
          </a:p>
          <a:p>
            <a:pPr algn="ctr">
              <a:spcBef>
                <a:spcPts val="0"/>
              </a:spcBef>
              <a:spcAft>
                <a:spcPts val="0"/>
              </a:spcAft>
            </a:pPr>
            <a:endParaRPr lang="en-US" sz="1800" dirty="0">
              <a:solidFill>
                <a:schemeClr val="bg1"/>
              </a:solidFill>
              <a:latin typeface="Times New Roman" panose="02020603050405020304" pitchFamily="18" charset="0"/>
              <a:ea typeface="Calibri" panose="020F0502020204030204" pitchFamily="34" charset="0"/>
            </a:endParaRPr>
          </a:p>
          <a:p>
            <a:pPr algn="r" eaLnBrk="1" fontAlgn="auto" hangingPunct="1">
              <a:defRPr/>
            </a:pP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A0D9-12F4-491E-924D-0263BAF8FE68}"/>
              </a:ext>
            </a:extLst>
          </p:cNvPr>
          <p:cNvSpPr>
            <a:spLocks noGrp="1"/>
          </p:cNvSpPr>
          <p:nvPr>
            <p:ph type="title"/>
          </p:nvPr>
        </p:nvSpPr>
        <p:spPr/>
        <p:txBody>
          <a:bodyPr/>
          <a:lstStyle/>
          <a:p>
            <a:pPr>
              <a:defRPr/>
            </a:pPr>
            <a:r>
              <a:rPr lang="en-US" dirty="0"/>
              <a:t>What is harassment?</a:t>
            </a:r>
          </a:p>
        </p:txBody>
      </p:sp>
      <p:sp>
        <p:nvSpPr>
          <p:cNvPr id="20483" name="Content Placeholder 2">
            <a:extLst>
              <a:ext uri="{FF2B5EF4-FFF2-40B4-BE49-F238E27FC236}">
                <a16:creationId xmlns:a16="http://schemas.microsoft.com/office/drawing/2014/main" id="{95C1E5F6-50C9-4B81-B864-42624C547B3C}"/>
              </a:ext>
            </a:extLst>
          </p:cNvPr>
          <p:cNvSpPr>
            <a:spLocks noGrp="1"/>
          </p:cNvSpPr>
          <p:nvPr>
            <p:ph idx="1"/>
          </p:nvPr>
        </p:nvSpPr>
        <p:spPr>
          <a:xfrm>
            <a:off x="581025" y="2743200"/>
            <a:ext cx="11029950" cy="3116263"/>
          </a:xfrm>
          <a:ln>
            <a:solidFill>
              <a:srgbClr val="002060"/>
            </a:solidFill>
          </a:ln>
        </p:spPr>
        <p:txBody>
          <a:bodyPr>
            <a:normAutofit/>
          </a:bodyPr>
          <a:lstStyle/>
          <a:p>
            <a:pPr algn="just">
              <a:buClr>
                <a:srgbClr val="002060"/>
              </a:buClr>
            </a:pPr>
            <a:r>
              <a:rPr lang="en-US" altLang="en-US" sz="2400" dirty="0">
                <a:solidFill>
                  <a:srgbClr val="002060"/>
                </a:solidFill>
              </a:rPr>
              <a:t>Three basic requirements for harassment or discrimination:</a:t>
            </a:r>
          </a:p>
          <a:p>
            <a:pPr marL="781200" lvl="1" indent="-457200" algn="just">
              <a:buClr>
                <a:srgbClr val="002060"/>
              </a:buClr>
              <a:buFont typeface="+mj-lt"/>
              <a:buAutoNum type="arabicPeriod"/>
            </a:pPr>
            <a:r>
              <a:rPr lang="en-US" altLang="en-US" sz="2200" dirty="0">
                <a:solidFill>
                  <a:srgbClr val="002060"/>
                </a:solidFill>
              </a:rPr>
              <a:t>The conduct must be unwelcomed</a:t>
            </a:r>
          </a:p>
          <a:p>
            <a:pPr marL="781200" lvl="1" indent="-457200" algn="just">
              <a:buClr>
                <a:srgbClr val="002060"/>
              </a:buClr>
              <a:buFont typeface="+mj-lt"/>
              <a:buAutoNum type="arabicPeriod"/>
            </a:pPr>
            <a:r>
              <a:rPr lang="en-US" altLang="en-US" sz="2200" dirty="0">
                <a:solidFill>
                  <a:srgbClr val="002060"/>
                </a:solidFill>
              </a:rPr>
              <a:t>The conduct must be based on membership in a protected class</a:t>
            </a:r>
          </a:p>
          <a:p>
            <a:pPr marL="781200" lvl="1" indent="-457200" algn="just">
              <a:buClr>
                <a:srgbClr val="002060"/>
              </a:buClr>
              <a:buFont typeface="+mj-lt"/>
              <a:buAutoNum type="arabicPeriod"/>
            </a:pPr>
            <a:r>
              <a:rPr lang="en-US" altLang="en-US" sz="2200" dirty="0">
                <a:solidFill>
                  <a:srgbClr val="002060"/>
                </a:solidFill>
              </a:rPr>
              <a:t>The conduct must rise above the statutory requirement of offensiveness</a:t>
            </a:r>
          </a:p>
        </p:txBody>
      </p:sp>
    </p:spTree>
    <p:extLst>
      <p:ext uri="{BB962C8B-B14F-4D97-AF65-F5344CB8AC3E}">
        <p14:creationId xmlns:p14="http://schemas.microsoft.com/office/powerpoint/2010/main" val="240921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A0D9-12F4-491E-924D-0263BAF8FE68}"/>
              </a:ext>
            </a:extLst>
          </p:cNvPr>
          <p:cNvSpPr>
            <a:spLocks noGrp="1"/>
          </p:cNvSpPr>
          <p:nvPr>
            <p:ph type="title"/>
          </p:nvPr>
        </p:nvSpPr>
        <p:spPr/>
        <p:txBody>
          <a:bodyPr/>
          <a:lstStyle/>
          <a:p>
            <a:pPr>
              <a:defRPr/>
            </a:pPr>
            <a:r>
              <a:rPr lang="en-US" dirty="0"/>
              <a:t>What is harassment?</a:t>
            </a:r>
          </a:p>
        </p:txBody>
      </p:sp>
      <p:sp>
        <p:nvSpPr>
          <p:cNvPr id="20483" name="Content Placeholder 2">
            <a:extLst>
              <a:ext uri="{FF2B5EF4-FFF2-40B4-BE49-F238E27FC236}">
                <a16:creationId xmlns:a16="http://schemas.microsoft.com/office/drawing/2014/main" id="{95C1E5F6-50C9-4B81-B864-42624C547B3C}"/>
              </a:ext>
            </a:extLst>
          </p:cNvPr>
          <p:cNvSpPr>
            <a:spLocks noGrp="1"/>
          </p:cNvSpPr>
          <p:nvPr>
            <p:ph idx="1"/>
          </p:nvPr>
        </p:nvSpPr>
        <p:spPr>
          <a:xfrm>
            <a:off x="580858" y="2025782"/>
            <a:ext cx="11029950" cy="4449159"/>
          </a:xfrm>
          <a:ln>
            <a:solidFill>
              <a:srgbClr val="002060"/>
            </a:solidFill>
          </a:ln>
        </p:spPr>
        <p:txBody>
          <a:bodyPr>
            <a:normAutofit lnSpcReduction="10000"/>
          </a:bodyPr>
          <a:lstStyle/>
          <a:p>
            <a:pPr algn="just">
              <a:buClr>
                <a:srgbClr val="002060"/>
              </a:buClr>
            </a:pPr>
            <a:r>
              <a:rPr lang="en-US" altLang="en-US" sz="2400" dirty="0">
                <a:solidFill>
                  <a:srgbClr val="002060"/>
                </a:solidFill>
              </a:rPr>
              <a:t>Three basic requirements for harassment or discrimination:</a:t>
            </a:r>
          </a:p>
          <a:p>
            <a:pPr marL="781200" lvl="1" indent="-457200" algn="just">
              <a:buClr>
                <a:srgbClr val="002060"/>
              </a:buClr>
              <a:buFont typeface="+mj-lt"/>
              <a:buAutoNum type="arabicPeriod"/>
            </a:pPr>
            <a:r>
              <a:rPr lang="en-US" altLang="en-US" sz="1800" i="1" dirty="0">
                <a:solidFill>
                  <a:srgbClr val="002060"/>
                </a:solidFill>
              </a:rPr>
              <a:t>The conduct must be unwelcomed</a:t>
            </a:r>
          </a:p>
          <a:p>
            <a:pPr marL="1051200" lvl="2" indent="-457200" algn="just">
              <a:buClr>
                <a:srgbClr val="002060"/>
              </a:buClr>
            </a:pPr>
            <a:r>
              <a:rPr lang="en-US" altLang="en-US" sz="2000" dirty="0">
                <a:solidFill>
                  <a:srgbClr val="002060"/>
                </a:solidFill>
              </a:rPr>
              <a:t>determined ultimately by what a similarly situated reasonable person would think</a:t>
            </a:r>
          </a:p>
          <a:p>
            <a:pPr marL="1051200" lvl="2" indent="-457200" algn="just">
              <a:buClr>
                <a:srgbClr val="002060"/>
              </a:buClr>
            </a:pPr>
            <a:r>
              <a:rPr lang="en-US" altLang="en-US" sz="2000" dirty="0">
                <a:solidFill>
                  <a:srgbClr val="002060"/>
                </a:solidFill>
              </a:rPr>
              <a:t>“objective” and “subjective” elements</a:t>
            </a:r>
          </a:p>
          <a:p>
            <a:pPr marL="781200" lvl="1" indent="-457200" algn="just">
              <a:buClr>
                <a:srgbClr val="002060"/>
              </a:buClr>
              <a:buFont typeface="+mj-lt"/>
              <a:buAutoNum type="arabicPeriod"/>
            </a:pPr>
            <a:r>
              <a:rPr lang="en-US" altLang="en-US" sz="1800" i="1" dirty="0">
                <a:solidFill>
                  <a:srgbClr val="002060"/>
                </a:solidFill>
              </a:rPr>
              <a:t>The conduct must be based on membership in a protected class</a:t>
            </a:r>
          </a:p>
          <a:p>
            <a:pPr marL="1051200" lvl="2" indent="-457200" algn="just">
              <a:buClr>
                <a:srgbClr val="002060"/>
              </a:buClr>
            </a:pPr>
            <a:r>
              <a:rPr lang="en-US" altLang="en-US" sz="2000" dirty="0">
                <a:solidFill>
                  <a:srgbClr val="002060"/>
                </a:solidFill>
              </a:rPr>
              <a:t>race, religion, gender, sex, age, etc.</a:t>
            </a:r>
          </a:p>
          <a:p>
            <a:pPr marL="781200" lvl="1" indent="-457200" algn="just">
              <a:buClr>
                <a:srgbClr val="002060"/>
              </a:buClr>
              <a:buFont typeface="+mj-lt"/>
              <a:buAutoNum type="arabicPeriod"/>
            </a:pPr>
            <a:r>
              <a:rPr lang="en-US" altLang="en-US" sz="1800" i="1" dirty="0">
                <a:solidFill>
                  <a:srgbClr val="002060"/>
                </a:solidFill>
              </a:rPr>
              <a:t>The conduct must rise above the statutory requirement of offensiveness</a:t>
            </a:r>
          </a:p>
          <a:p>
            <a:pPr marL="1051200" lvl="2" indent="-457200" algn="just">
              <a:buClr>
                <a:srgbClr val="002060"/>
              </a:buClr>
            </a:pPr>
            <a:r>
              <a:rPr lang="en-US" altLang="en-US" sz="2000" dirty="0">
                <a:solidFill>
                  <a:srgbClr val="002060"/>
                </a:solidFill>
              </a:rPr>
              <a:t>will be impacted by jurisdiction the conduct occurred in</a:t>
            </a:r>
          </a:p>
          <a:p>
            <a:pPr marL="1051200" lvl="2" indent="-457200" algn="just">
              <a:buClr>
                <a:srgbClr val="002060"/>
              </a:buClr>
            </a:pPr>
            <a:r>
              <a:rPr lang="en-US" altLang="en-US" sz="2000" dirty="0">
                <a:solidFill>
                  <a:srgbClr val="002060"/>
                </a:solidFill>
              </a:rPr>
              <a:t>Title VII standard is typically “severe or pervasive” but some states and cities have a much lower standard</a:t>
            </a:r>
          </a:p>
          <a:p>
            <a:pPr marL="1393200" lvl="3" indent="-457200" algn="just">
              <a:buClr>
                <a:srgbClr val="002060"/>
              </a:buClr>
            </a:pPr>
            <a:r>
              <a:rPr lang="en-US" altLang="en-US" sz="1800" dirty="0">
                <a:solidFill>
                  <a:srgbClr val="002060"/>
                </a:solidFill>
              </a:rPr>
              <a:t>Ex: New York and New York City has a standard of “more than a petty slight or trivial inconvenience”</a:t>
            </a:r>
          </a:p>
        </p:txBody>
      </p:sp>
    </p:spTree>
    <p:extLst>
      <p:ext uri="{BB962C8B-B14F-4D97-AF65-F5344CB8AC3E}">
        <p14:creationId xmlns:p14="http://schemas.microsoft.com/office/powerpoint/2010/main" val="3858387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7D360-91C2-42B2-9F02-1C39E10C82C1}"/>
              </a:ext>
            </a:extLst>
          </p:cNvPr>
          <p:cNvSpPr>
            <a:spLocks noGrp="1"/>
          </p:cNvSpPr>
          <p:nvPr>
            <p:ph type="title"/>
          </p:nvPr>
        </p:nvSpPr>
        <p:spPr>
          <a:xfrm>
            <a:off x="959157" y="1113764"/>
            <a:ext cx="3269749" cy="4624327"/>
          </a:xfrm>
        </p:spPr>
        <p:txBody>
          <a:bodyPr anchor="ctr">
            <a:normAutofit/>
          </a:bodyPr>
          <a:lstStyle/>
          <a:p>
            <a:pPr>
              <a:defRPr/>
            </a:pPr>
            <a:r>
              <a:rPr lang="en-US" sz="3200" dirty="0">
                <a:solidFill>
                  <a:srgbClr val="FFFFFF"/>
                </a:solidFill>
              </a:rPr>
              <a:t>SEXUAL HARASSMENT OVERVIEW</a:t>
            </a:r>
          </a:p>
        </p:txBody>
      </p:sp>
      <p:sp>
        <p:nvSpPr>
          <p:cNvPr id="22531" name="Content Placeholder 2">
            <a:extLst>
              <a:ext uri="{FF2B5EF4-FFF2-40B4-BE49-F238E27FC236}">
                <a16:creationId xmlns:a16="http://schemas.microsoft.com/office/drawing/2014/main" id="{06192171-7DE4-4823-8D0E-0F8E1BA92FA3}"/>
              </a:ext>
            </a:extLst>
          </p:cNvPr>
          <p:cNvSpPr>
            <a:spLocks noGrp="1"/>
          </p:cNvSpPr>
          <p:nvPr>
            <p:ph idx="1"/>
          </p:nvPr>
        </p:nvSpPr>
        <p:spPr>
          <a:xfrm>
            <a:off x="5155905" y="1113764"/>
            <a:ext cx="6108179" cy="4624327"/>
          </a:xfrm>
          <a:ln>
            <a:solidFill>
              <a:srgbClr val="002060"/>
            </a:solidFill>
          </a:ln>
        </p:spPr>
        <p:txBody>
          <a:bodyPr anchor="ctr">
            <a:normAutofit/>
          </a:bodyPr>
          <a:lstStyle/>
          <a:p>
            <a:pPr>
              <a:buClr>
                <a:srgbClr val="002060"/>
              </a:buClr>
            </a:pPr>
            <a:r>
              <a:rPr lang="en-US" altLang="en-US" sz="2000" dirty="0">
                <a:solidFill>
                  <a:srgbClr val="002060"/>
                </a:solidFill>
              </a:rPr>
              <a:t>Sexual harassment is a particular type of harassment, and a particular type of sex discrimination. </a:t>
            </a:r>
          </a:p>
          <a:p>
            <a:pPr>
              <a:buClr>
                <a:srgbClr val="002060"/>
              </a:buClr>
            </a:pPr>
            <a:r>
              <a:rPr lang="en-US" altLang="en-US" sz="2000" dirty="0">
                <a:solidFill>
                  <a:srgbClr val="002060"/>
                </a:solidFill>
              </a:rPr>
              <a:t>Sex discrimination in general includes: </a:t>
            </a:r>
          </a:p>
          <a:p>
            <a:pPr lvl="1">
              <a:buClr>
                <a:srgbClr val="002060"/>
              </a:buClr>
            </a:pPr>
            <a:r>
              <a:rPr lang="en-US" altLang="en-US" sz="2000" dirty="0">
                <a:solidFill>
                  <a:srgbClr val="002060"/>
                </a:solidFill>
              </a:rPr>
              <a:t>Any type of bias on the basis of sex </a:t>
            </a:r>
          </a:p>
          <a:p>
            <a:pPr lvl="1">
              <a:buClr>
                <a:srgbClr val="002060"/>
              </a:buClr>
            </a:pPr>
            <a:r>
              <a:rPr lang="en-US" altLang="en-US" sz="2000" dirty="0">
                <a:solidFill>
                  <a:srgbClr val="002060"/>
                </a:solidFill>
              </a:rPr>
              <a:t>Sexual harassment </a:t>
            </a:r>
          </a:p>
          <a:p>
            <a:pPr lvl="1">
              <a:buClr>
                <a:srgbClr val="002060"/>
              </a:buClr>
            </a:pPr>
            <a:r>
              <a:rPr lang="en-US" altLang="en-US" sz="2000" dirty="0">
                <a:solidFill>
                  <a:srgbClr val="002060"/>
                </a:solidFill>
              </a:rPr>
              <a:t>Sex stereotyping </a:t>
            </a:r>
          </a:p>
          <a:p>
            <a:pPr lvl="1">
              <a:buClr>
                <a:srgbClr val="002060"/>
              </a:buClr>
            </a:pPr>
            <a:r>
              <a:rPr lang="en-US" altLang="en-US" sz="2000" dirty="0">
                <a:solidFill>
                  <a:srgbClr val="002060"/>
                </a:solidFill>
              </a:rPr>
              <a:t>Discrimination on the basis of gender identity or the status of being transgender </a:t>
            </a:r>
          </a:p>
          <a:p>
            <a:pPr lvl="1">
              <a:buClr>
                <a:srgbClr val="002060"/>
              </a:buClr>
            </a:pPr>
            <a:r>
              <a:rPr lang="en-US" altLang="en-US" sz="2000" dirty="0">
                <a:solidFill>
                  <a:srgbClr val="002060"/>
                </a:solidFill>
              </a:rPr>
              <a:t>Discrimination on the basis of pregnancy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1</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Victoria works as a licensed heavy equipment operator.  Some of Victoria’s other coworkers are strongly opposed to her presence in the traditionally all-male profession and will say things to her like, “You're taking a job away from a man who deserves it,” “You should be home with your kids,” and “What kind of a mother are you?”</a:t>
            </a:r>
          </a:p>
        </p:txBody>
      </p:sp>
    </p:spTree>
    <p:extLst>
      <p:ext uri="{BB962C8B-B14F-4D97-AF65-F5344CB8AC3E}">
        <p14:creationId xmlns:p14="http://schemas.microsoft.com/office/powerpoint/2010/main" val="317906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1</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a:buClr>
                <a:srgbClr val="002060"/>
              </a:buClr>
              <a:defRPr/>
            </a:pPr>
            <a:r>
              <a:rPr lang="en-US" dirty="0">
                <a:solidFill>
                  <a:srgbClr val="002060"/>
                </a:solidFill>
              </a:rPr>
              <a:t>True or False:  These behaviors, while rude, are not sexual harassment because they are not sexual in nature.</a:t>
            </a:r>
          </a:p>
        </p:txBody>
      </p:sp>
    </p:spTree>
    <p:extLst>
      <p:ext uri="{BB962C8B-B14F-4D97-AF65-F5344CB8AC3E}">
        <p14:creationId xmlns:p14="http://schemas.microsoft.com/office/powerpoint/2010/main" val="2322667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2</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2400" dirty="0">
                <a:solidFill>
                  <a:srgbClr val="002060"/>
                </a:solidFill>
              </a:rPr>
              <a:t>Paul is Sharon’s new supervisor.  After a few days, when no one else is around, Paul comes over to Sharon's work area and talks about what he did last night, which was to go to a strip club. Sharon is shocked that Paul would bring something like this up but says nothing in response. Paul also says that the women in the office are unattractive and that he is glad Sharon joined the staff because, unlike the others, she is “easy on the eyes.” Sharon feels very offended and demeaned that she and the other women in her workplace are being evaluated on their looks by their supervisor.</a:t>
            </a:r>
          </a:p>
        </p:txBody>
      </p:sp>
    </p:spTree>
    <p:extLst>
      <p:ext uri="{BB962C8B-B14F-4D97-AF65-F5344CB8AC3E}">
        <p14:creationId xmlns:p14="http://schemas.microsoft.com/office/powerpoint/2010/main" val="2485729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2</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True or False: Because Paul did not tell Sharon that she is unattractive, he has not harassed her.</a:t>
            </a:r>
          </a:p>
          <a:p>
            <a:pPr marL="306000" indent="-306000" eaLnBrk="1" fontAlgn="auto" hangingPunct="1">
              <a:buClr>
                <a:srgbClr val="002060"/>
              </a:buClr>
              <a:defRPr/>
            </a:pPr>
            <a:r>
              <a:rPr lang="en-US" dirty="0">
                <a:solidFill>
                  <a:srgbClr val="002060"/>
                </a:solidFill>
              </a:rPr>
              <a:t>True or False: By bringing up his visit to the strip club, Paul is engaging in unlawful workplace behavior.</a:t>
            </a:r>
          </a:p>
        </p:txBody>
      </p:sp>
    </p:spTree>
    <p:extLst>
      <p:ext uri="{BB962C8B-B14F-4D97-AF65-F5344CB8AC3E}">
        <p14:creationId xmlns:p14="http://schemas.microsoft.com/office/powerpoint/2010/main" val="3712128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3</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Ava is a transgender woman.  One day she notices on the refrigerator in the office breakroom that her coworkers taped a drawing of her with a penis.  Ava showed the drawing to her manager and the manager did nothing.</a:t>
            </a:r>
          </a:p>
        </p:txBody>
      </p:sp>
    </p:spTree>
    <p:extLst>
      <p:ext uri="{BB962C8B-B14F-4D97-AF65-F5344CB8AC3E}">
        <p14:creationId xmlns:p14="http://schemas.microsoft.com/office/powerpoint/2010/main" val="3505592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3</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Is this sexual harassment?</a:t>
            </a:r>
          </a:p>
          <a:p>
            <a:pPr marL="306000" indent="-306000" eaLnBrk="1" fontAlgn="auto" hangingPunct="1">
              <a:buClr>
                <a:srgbClr val="002060"/>
              </a:buClr>
              <a:defRPr/>
            </a:pPr>
            <a:r>
              <a:rPr lang="en-US" dirty="0">
                <a:solidFill>
                  <a:srgbClr val="002060"/>
                </a:solidFill>
              </a:rPr>
              <a:t>Can Ava’s manager and employer be held liable for the actions of Ava’s coworkers?</a:t>
            </a:r>
          </a:p>
        </p:txBody>
      </p:sp>
    </p:spTree>
    <p:extLst>
      <p:ext uri="{BB962C8B-B14F-4D97-AF65-F5344CB8AC3E}">
        <p14:creationId xmlns:p14="http://schemas.microsoft.com/office/powerpoint/2010/main" val="1975708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7D360-91C2-42B2-9F02-1C39E10C82C1}"/>
              </a:ext>
            </a:extLst>
          </p:cNvPr>
          <p:cNvSpPr>
            <a:spLocks noGrp="1"/>
          </p:cNvSpPr>
          <p:nvPr>
            <p:ph type="title"/>
          </p:nvPr>
        </p:nvSpPr>
        <p:spPr>
          <a:xfrm>
            <a:off x="959157" y="1113764"/>
            <a:ext cx="3269749" cy="4624327"/>
          </a:xfrm>
        </p:spPr>
        <p:txBody>
          <a:bodyPr anchor="ctr">
            <a:normAutofit/>
          </a:bodyPr>
          <a:lstStyle/>
          <a:p>
            <a:pPr>
              <a:defRPr/>
            </a:pPr>
            <a:r>
              <a:rPr lang="en-US" sz="3200">
                <a:solidFill>
                  <a:srgbClr val="FFFFFF"/>
                </a:solidFill>
              </a:rPr>
              <a:t>SEXUAL HARASSMENT OVERVIEW</a:t>
            </a:r>
          </a:p>
        </p:txBody>
      </p:sp>
      <p:sp>
        <p:nvSpPr>
          <p:cNvPr id="22531" name="Content Placeholder 2">
            <a:extLst>
              <a:ext uri="{FF2B5EF4-FFF2-40B4-BE49-F238E27FC236}">
                <a16:creationId xmlns:a16="http://schemas.microsoft.com/office/drawing/2014/main" id="{06192171-7DE4-4823-8D0E-0F8E1BA92FA3}"/>
              </a:ext>
            </a:extLst>
          </p:cNvPr>
          <p:cNvSpPr>
            <a:spLocks noGrp="1"/>
          </p:cNvSpPr>
          <p:nvPr>
            <p:ph idx="1"/>
          </p:nvPr>
        </p:nvSpPr>
        <p:spPr>
          <a:xfrm>
            <a:off x="5155905" y="1113764"/>
            <a:ext cx="6108179" cy="4624327"/>
          </a:xfrm>
          <a:ln>
            <a:solidFill>
              <a:srgbClr val="002060"/>
            </a:solidFill>
          </a:ln>
        </p:spPr>
        <p:txBody>
          <a:bodyPr anchor="ctr">
            <a:normAutofit/>
          </a:bodyPr>
          <a:lstStyle/>
          <a:p>
            <a:pPr>
              <a:buClr>
                <a:srgbClr val="002060"/>
              </a:buClr>
            </a:pPr>
            <a:r>
              <a:rPr lang="en-US" altLang="en-US" sz="2400" dirty="0">
                <a:solidFill>
                  <a:srgbClr val="002060"/>
                </a:solidFill>
              </a:rPr>
              <a:t>Sexual harassment exists in two forms:</a:t>
            </a:r>
          </a:p>
          <a:p>
            <a:pPr lvl="1">
              <a:buClr>
                <a:srgbClr val="002060"/>
              </a:buClr>
            </a:pPr>
            <a:r>
              <a:rPr lang="en-US" altLang="en-US" sz="2400" b="1" dirty="0">
                <a:solidFill>
                  <a:srgbClr val="002060"/>
                </a:solidFill>
              </a:rPr>
              <a:t>Hostile work environment </a:t>
            </a:r>
          </a:p>
          <a:p>
            <a:pPr lvl="1">
              <a:buClr>
                <a:srgbClr val="002060"/>
              </a:buClr>
            </a:pPr>
            <a:r>
              <a:rPr lang="en-US" altLang="en-US" sz="2400" b="1" dirty="0">
                <a:solidFill>
                  <a:srgbClr val="002060"/>
                </a:solidFill>
              </a:rPr>
              <a:t>Quid pro quo</a:t>
            </a:r>
          </a:p>
        </p:txBody>
      </p:sp>
    </p:spTree>
    <p:extLst>
      <p:ext uri="{BB962C8B-B14F-4D97-AF65-F5344CB8AC3E}">
        <p14:creationId xmlns:p14="http://schemas.microsoft.com/office/powerpoint/2010/main" val="343742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1"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4342"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C3C2984A-58AC-45C4-9BD9-85A2FD1197A5}"/>
              </a:ext>
            </a:extLst>
          </p:cNvPr>
          <p:cNvSpPr>
            <a:spLocks noGrp="1"/>
          </p:cNvSpPr>
          <p:nvPr>
            <p:ph type="title"/>
          </p:nvPr>
        </p:nvSpPr>
        <p:spPr>
          <a:xfrm>
            <a:off x="959157" y="1113764"/>
            <a:ext cx="3269749" cy="4624327"/>
          </a:xfrm>
        </p:spPr>
        <p:txBody>
          <a:bodyPr anchor="ctr">
            <a:normAutofit/>
          </a:bodyPr>
          <a:lstStyle/>
          <a:p>
            <a:pPr>
              <a:defRPr/>
            </a:pPr>
            <a:r>
              <a:rPr lang="en-US" sz="3200">
                <a:solidFill>
                  <a:srgbClr val="FFFFFF"/>
                </a:solidFill>
              </a:rPr>
              <a:t>DISCLAIMER</a:t>
            </a:r>
          </a:p>
        </p:txBody>
      </p:sp>
      <p:sp>
        <p:nvSpPr>
          <p:cNvPr id="14339" name="Content Placeholder 2">
            <a:extLst>
              <a:ext uri="{FF2B5EF4-FFF2-40B4-BE49-F238E27FC236}">
                <a16:creationId xmlns:a16="http://schemas.microsoft.com/office/drawing/2014/main" id="{8D7C664C-8F9A-497D-BCD9-B01D895940DD}"/>
              </a:ext>
            </a:extLst>
          </p:cNvPr>
          <p:cNvSpPr>
            <a:spLocks noGrp="1"/>
          </p:cNvSpPr>
          <p:nvPr>
            <p:ph idx="1"/>
          </p:nvPr>
        </p:nvSpPr>
        <p:spPr>
          <a:xfrm>
            <a:off x="5155905" y="1113764"/>
            <a:ext cx="6108179" cy="4624327"/>
          </a:xfrm>
          <a:ln>
            <a:solidFill>
              <a:srgbClr val="002060"/>
            </a:solidFill>
          </a:ln>
        </p:spPr>
        <p:txBody>
          <a:bodyPr anchor="ctr">
            <a:normAutofit/>
          </a:bodyPr>
          <a:lstStyle/>
          <a:p>
            <a:pPr>
              <a:buClr>
                <a:srgbClr val="002060"/>
              </a:buClr>
            </a:pPr>
            <a:endParaRPr lang="en-US" altLang="en-US" dirty="0">
              <a:solidFill>
                <a:srgbClr val="002060"/>
              </a:solidFill>
            </a:endParaRPr>
          </a:p>
          <a:p>
            <a:pPr>
              <a:buClr>
                <a:srgbClr val="002060"/>
              </a:buClr>
            </a:pPr>
            <a:r>
              <a:rPr lang="en-US" altLang="en-US" dirty="0">
                <a:solidFill>
                  <a:srgbClr val="002060"/>
                </a:solidFill>
              </a:rPr>
              <a:t>Throughout this presentation, I will be providing you with general information regarding harassment and discrimination.</a:t>
            </a:r>
          </a:p>
          <a:p>
            <a:pPr>
              <a:buClr>
                <a:srgbClr val="002060"/>
              </a:buClr>
            </a:pPr>
            <a:r>
              <a:rPr lang="en-US" altLang="en-US" dirty="0">
                <a:solidFill>
                  <a:srgbClr val="002060"/>
                </a:solidFill>
              </a:rPr>
              <a:t>Please note that I am not your legal representative and will only be presenting this information on behalf of the NSA.   </a:t>
            </a:r>
          </a:p>
          <a:p>
            <a:pPr>
              <a:buClr>
                <a:srgbClr val="002060"/>
              </a:buClr>
            </a:pPr>
            <a:r>
              <a:rPr lang="en-US" altLang="en-US" dirty="0">
                <a:solidFill>
                  <a:srgbClr val="002060"/>
                </a:solidFill>
              </a:rPr>
              <a:t>Any statements I make or questions I answer during this presentation are not, nor are they intended to be, legal advice.  </a:t>
            </a:r>
          </a:p>
          <a:p>
            <a:pPr>
              <a:buClr>
                <a:srgbClr val="002060"/>
              </a:buClr>
            </a:pPr>
            <a:r>
              <a:rPr lang="en-US" altLang="en-US" dirty="0">
                <a:solidFill>
                  <a:srgbClr val="002060"/>
                </a:solidFill>
              </a:rPr>
              <a:t>I will assume that any questions are “hypotheticals” that you are asking on the behalf of a friend’s roommate’s cousin.</a:t>
            </a:r>
          </a:p>
          <a:p>
            <a:pPr>
              <a:buClr>
                <a:srgbClr val="002060"/>
              </a:buClr>
            </a:pPr>
            <a:r>
              <a:rPr lang="en-US" altLang="en-US" dirty="0">
                <a:solidFill>
                  <a:srgbClr val="002060"/>
                </a:solidFill>
              </a:rPr>
              <a:t>This presentation does not create an attorney-client relationship between us. </a:t>
            </a:r>
          </a:p>
        </p:txBody>
      </p:sp>
      <p:sp>
        <p:nvSpPr>
          <p:cNvPr id="3" name="TextBox 2">
            <a:extLst>
              <a:ext uri="{FF2B5EF4-FFF2-40B4-BE49-F238E27FC236}">
                <a16:creationId xmlns:a16="http://schemas.microsoft.com/office/drawing/2014/main" id="{3321C195-73AE-AC48-80EE-D109B4BB1CC3}"/>
              </a:ext>
            </a:extLst>
          </p:cNvPr>
          <p:cNvSpPr txBox="1"/>
          <p:nvPr/>
        </p:nvSpPr>
        <p:spPr>
          <a:xfrm>
            <a:off x="558800" y="477520"/>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CB203-6D9C-46F8-B98F-3A5CE5D9D3D1}"/>
              </a:ext>
            </a:extLst>
          </p:cNvPr>
          <p:cNvSpPr>
            <a:spLocks noGrp="1"/>
          </p:cNvSpPr>
          <p:nvPr>
            <p:ph type="title"/>
          </p:nvPr>
        </p:nvSpPr>
        <p:spPr/>
        <p:txBody>
          <a:bodyPr/>
          <a:lstStyle/>
          <a:p>
            <a:pPr eaLnBrk="1" fontAlgn="auto" hangingPunct="1">
              <a:spcAft>
                <a:spcPts val="0"/>
              </a:spcAft>
              <a:defRPr/>
            </a:pPr>
            <a:r>
              <a:rPr lang="en-US" dirty="0"/>
              <a:t>Hostile work environment	</a:t>
            </a:r>
          </a:p>
        </p:txBody>
      </p:sp>
      <p:sp>
        <p:nvSpPr>
          <p:cNvPr id="3" name="Content Placeholder 2">
            <a:extLst>
              <a:ext uri="{FF2B5EF4-FFF2-40B4-BE49-F238E27FC236}">
                <a16:creationId xmlns:a16="http://schemas.microsoft.com/office/drawing/2014/main" id="{CC103C3C-AAF1-47AB-BF0B-70E7190DBBC6}"/>
              </a:ext>
            </a:extLst>
          </p:cNvPr>
          <p:cNvSpPr>
            <a:spLocks noGrp="1"/>
          </p:cNvSpPr>
          <p:nvPr>
            <p:ph idx="1"/>
          </p:nvPr>
        </p:nvSpPr>
        <p:spPr>
          <a:xfrm>
            <a:off x="581025" y="2266950"/>
            <a:ext cx="11029950" cy="4354513"/>
          </a:xfrm>
          <a:ln>
            <a:solidFill>
              <a:srgbClr val="002060"/>
            </a:solidFill>
          </a:ln>
        </p:spPr>
        <p:txBody>
          <a:bodyPr rtlCol="0">
            <a:normAutofit fontScale="85000" lnSpcReduction="20000"/>
          </a:bodyPr>
          <a:lstStyle/>
          <a:p>
            <a:pPr marL="306000" indent="-306000" algn="just" eaLnBrk="1" fontAlgn="auto" hangingPunct="1">
              <a:buClr>
                <a:srgbClr val="002060"/>
              </a:buClr>
              <a:defRPr/>
            </a:pPr>
            <a:endParaRPr lang="en-US" sz="3300" dirty="0">
              <a:solidFill>
                <a:srgbClr val="002060"/>
              </a:solidFill>
            </a:endParaRPr>
          </a:p>
          <a:p>
            <a:pPr marL="306000" indent="-306000" algn="just" eaLnBrk="1" fontAlgn="auto" hangingPunct="1">
              <a:buClr>
                <a:srgbClr val="002060"/>
              </a:buClr>
              <a:defRPr/>
            </a:pPr>
            <a:r>
              <a:rPr lang="en-US" sz="3300" dirty="0">
                <a:solidFill>
                  <a:srgbClr val="002060"/>
                </a:solidFill>
              </a:rPr>
              <a:t>A hostile work environment is established if:</a:t>
            </a:r>
          </a:p>
          <a:p>
            <a:pPr marL="630000" lvl="1" indent="-306000" algn="just" eaLnBrk="1" fontAlgn="auto" hangingPunct="1">
              <a:buClr>
                <a:srgbClr val="002060"/>
              </a:buClr>
              <a:defRPr/>
            </a:pPr>
            <a:r>
              <a:rPr lang="en-US" sz="3300" dirty="0">
                <a:solidFill>
                  <a:srgbClr val="002060"/>
                </a:solidFill>
              </a:rPr>
              <a:t>The individual was subjected to unwelcome conduct based upon membership in a protected class (such as sex or gender)</a:t>
            </a:r>
          </a:p>
          <a:p>
            <a:pPr marL="900000" lvl="2" indent="-270000" algn="just" eaLnBrk="1" fontAlgn="auto" hangingPunct="1">
              <a:buClr>
                <a:srgbClr val="002060"/>
              </a:buClr>
              <a:defRPr/>
            </a:pPr>
            <a:r>
              <a:rPr lang="en-US" sz="2200" dirty="0">
                <a:solidFill>
                  <a:srgbClr val="002060"/>
                </a:solidFill>
              </a:rPr>
              <a:t>Includes offensive comments, whether written or verbal</a:t>
            </a:r>
          </a:p>
          <a:p>
            <a:pPr marL="900000" lvl="2" indent="-270000" algn="just" eaLnBrk="1" fontAlgn="auto" hangingPunct="1">
              <a:buClr>
                <a:srgbClr val="002060"/>
              </a:buClr>
              <a:defRPr/>
            </a:pPr>
            <a:r>
              <a:rPr lang="en-US" sz="2200" dirty="0">
                <a:solidFill>
                  <a:srgbClr val="002060"/>
                </a:solidFill>
              </a:rPr>
              <a:t>Physical touching</a:t>
            </a:r>
          </a:p>
          <a:p>
            <a:pPr marL="900000" lvl="2" indent="-270000" algn="just" eaLnBrk="1" fontAlgn="auto" hangingPunct="1">
              <a:buClr>
                <a:srgbClr val="002060"/>
              </a:buClr>
              <a:defRPr/>
            </a:pPr>
            <a:r>
              <a:rPr lang="en-US" sz="2200" dirty="0">
                <a:solidFill>
                  <a:srgbClr val="002060"/>
                </a:solidFill>
              </a:rPr>
              <a:t>Jokes, slurs, pictures, videos, etc.</a:t>
            </a:r>
          </a:p>
          <a:p>
            <a:pPr lvl="1" algn="just">
              <a:buClr>
                <a:srgbClr val="002060"/>
              </a:buClr>
              <a:defRPr/>
            </a:pPr>
            <a:r>
              <a:rPr lang="en-US" sz="3300" dirty="0">
                <a:solidFill>
                  <a:srgbClr val="002060"/>
                </a:solidFill>
              </a:rPr>
              <a:t>The conduct meets or exceeds the legal standard</a:t>
            </a:r>
          </a:p>
          <a:p>
            <a:pPr lvl="1" algn="just">
              <a:buClr>
                <a:srgbClr val="002060"/>
              </a:buClr>
              <a:defRPr/>
            </a:pPr>
            <a:r>
              <a:rPr lang="en-US" sz="3300" dirty="0">
                <a:solidFill>
                  <a:srgbClr val="002060"/>
                </a:solidFill>
              </a:rPr>
              <a:t>Need not be targeted at the offended individual or require an intent to harass/discriminate</a:t>
            </a:r>
            <a:endParaRPr lang="en-US" sz="2400"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63736-9E09-44C0-B603-7929EE133D72}"/>
              </a:ext>
            </a:extLst>
          </p:cNvPr>
          <p:cNvSpPr>
            <a:spLocks noGrp="1"/>
          </p:cNvSpPr>
          <p:nvPr>
            <p:ph type="title"/>
          </p:nvPr>
        </p:nvSpPr>
        <p:spPr/>
        <p:txBody>
          <a:bodyPr/>
          <a:lstStyle/>
          <a:p>
            <a:pPr eaLnBrk="1" fontAlgn="auto" hangingPunct="1">
              <a:spcAft>
                <a:spcPts val="0"/>
              </a:spcAft>
              <a:defRPr/>
            </a:pPr>
            <a:r>
              <a:rPr lang="en-US" dirty="0"/>
              <a:t>Quid pro quo harassment</a:t>
            </a:r>
          </a:p>
        </p:txBody>
      </p:sp>
      <p:sp>
        <p:nvSpPr>
          <p:cNvPr id="24579" name="Content Placeholder 2">
            <a:extLst>
              <a:ext uri="{FF2B5EF4-FFF2-40B4-BE49-F238E27FC236}">
                <a16:creationId xmlns:a16="http://schemas.microsoft.com/office/drawing/2014/main" id="{89B2A5FE-0C3A-416A-8678-9670A0363722}"/>
              </a:ext>
            </a:extLst>
          </p:cNvPr>
          <p:cNvSpPr>
            <a:spLocks noGrp="1"/>
          </p:cNvSpPr>
          <p:nvPr>
            <p:ph idx="1"/>
          </p:nvPr>
        </p:nvSpPr>
        <p:spPr>
          <a:xfrm>
            <a:off x="581025" y="2522538"/>
            <a:ext cx="11029950" cy="3633787"/>
          </a:xfrm>
          <a:ln>
            <a:solidFill>
              <a:srgbClr val="002060"/>
            </a:solidFill>
          </a:ln>
        </p:spPr>
        <p:txBody>
          <a:bodyPr>
            <a:normAutofit fontScale="92500" lnSpcReduction="20000"/>
          </a:bodyPr>
          <a:lstStyle/>
          <a:p>
            <a:pPr algn="just" eaLnBrk="1" hangingPunct="1">
              <a:buClr>
                <a:srgbClr val="002060"/>
              </a:buClr>
            </a:pPr>
            <a:r>
              <a:rPr lang="en-US" altLang="en-US" sz="2000" i="1" dirty="0">
                <a:solidFill>
                  <a:srgbClr val="002060"/>
                </a:solidFill>
              </a:rPr>
              <a:t>Quid pro quo is Latin and it means “this for that”</a:t>
            </a:r>
            <a:r>
              <a:rPr lang="en-US" altLang="en-US" sz="2000" dirty="0">
                <a:solidFill>
                  <a:srgbClr val="002060"/>
                </a:solidFill>
              </a:rPr>
              <a:t> </a:t>
            </a:r>
          </a:p>
          <a:p>
            <a:pPr algn="just" eaLnBrk="1" hangingPunct="1">
              <a:buClr>
                <a:srgbClr val="002060"/>
              </a:buClr>
            </a:pPr>
            <a:r>
              <a:rPr lang="en-US" altLang="en-US" sz="2000" dirty="0">
                <a:solidFill>
                  <a:srgbClr val="002060"/>
                </a:solidFill>
              </a:rPr>
              <a:t>Occurs when a person in authority trades, or tries to trade, job benefits for sexual favors. </a:t>
            </a:r>
          </a:p>
          <a:p>
            <a:pPr algn="just" eaLnBrk="1" hangingPunct="1">
              <a:buClr>
                <a:srgbClr val="002060"/>
              </a:buClr>
            </a:pPr>
            <a:r>
              <a:rPr lang="en-US" altLang="en-US" sz="2000" dirty="0">
                <a:solidFill>
                  <a:srgbClr val="002060"/>
                </a:solidFill>
              </a:rPr>
              <a:t>This type of harassment occurs between an employee and someone with authority, like a supervisor, who has the ability to grant or withhold job benefits. </a:t>
            </a:r>
          </a:p>
          <a:p>
            <a:pPr algn="just" eaLnBrk="1" hangingPunct="1">
              <a:buClr>
                <a:srgbClr val="002060"/>
              </a:buClr>
            </a:pPr>
            <a:r>
              <a:rPr lang="en-US" altLang="en-US" sz="2000" dirty="0">
                <a:solidFill>
                  <a:srgbClr val="002060"/>
                </a:solidFill>
              </a:rPr>
              <a:t>Quid pro quo sexual harassment includes: </a:t>
            </a:r>
          </a:p>
          <a:p>
            <a:pPr lvl="1" algn="just" eaLnBrk="1" hangingPunct="1">
              <a:buClr>
                <a:srgbClr val="002060"/>
              </a:buClr>
            </a:pPr>
            <a:r>
              <a:rPr lang="en-US" altLang="en-US" sz="2000" dirty="0">
                <a:solidFill>
                  <a:srgbClr val="002060"/>
                </a:solidFill>
              </a:rPr>
              <a:t>Offering or granting better working conditions or opportunities in exchange for a sexual relationship </a:t>
            </a:r>
          </a:p>
          <a:p>
            <a:pPr lvl="1" algn="just" eaLnBrk="1" hangingPunct="1">
              <a:buClr>
                <a:srgbClr val="002060"/>
              </a:buClr>
            </a:pPr>
            <a:r>
              <a:rPr lang="en-US" altLang="en-US" sz="2000" dirty="0">
                <a:solidFill>
                  <a:srgbClr val="002060"/>
                </a:solidFill>
              </a:rPr>
              <a:t>Threatening adverse working conditions (like demotions, shift alterations, or work location changes) or denial of opportunities if a sexual relationship is refused </a:t>
            </a:r>
          </a:p>
          <a:p>
            <a:pPr lvl="1" algn="just" eaLnBrk="1" hangingPunct="1">
              <a:buClr>
                <a:srgbClr val="002060"/>
              </a:buClr>
            </a:pPr>
            <a:r>
              <a:rPr lang="en-US" altLang="en-US" sz="2000" dirty="0">
                <a:solidFill>
                  <a:srgbClr val="002060"/>
                </a:solidFill>
              </a:rPr>
              <a:t>Using pressure, threats, or physical acts to force a sexual relationship</a:t>
            </a:r>
          </a:p>
          <a:p>
            <a:pPr lvl="1" algn="just" eaLnBrk="1" hangingPunct="1">
              <a:buClr>
                <a:srgbClr val="002060"/>
              </a:buClr>
            </a:pPr>
            <a:r>
              <a:rPr lang="en-US" altLang="en-US" sz="2000" dirty="0">
                <a:solidFill>
                  <a:srgbClr val="002060"/>
                </a:solidFill>
              </a:rPr>
              <a:t>Retaliating for refusing to engage in a sexual relationship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4</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Juan has a performance review coming up and if he gets a good review then he likely will receive a raise.  Juan goes out for drinks after work with a few co-workers and his supervisor, Sophie.  Sophie flirts with Juan all night and places her hand on his upper thigh several times throughout the evening.  Juan is uncomfortable but worries that telling her to stop will impact his review and raise.</a:t>
            </a:r>
          </a:p>
        </p:txBody>
      </p:sp>
    </p:spTree>
    <p:extLst>
      <p:ext uri="{BB962C8B-B14F-4D97-AF65-F5344CB8AC3E}">
        <p14:creationId xmlns:p14="http://schemas.microsoft.com/office/powerpoint/2010/main" val="2250102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4</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True or False:  This is sexual harassment.</a:t>
            </a:r>
          </a:p>
          <a:p>
            <a:pPr marL="306000" indent="-306000" eaLnBrk="1" fontAlgn="auto" hangingPunct="1">
              <a:buClr>
                <a:srgbClr val="002060"/>
              </a:buClr>
              <a:defRPr/>
            </a:pPr>
            <a:r>
              <a:rPr lang="en-US" dirty="0">
                <a:solidFill>
                  <a:srgbClr val="002060"/>
                </a:solidFill>
              </a:rPr>
              <a:t>If so, does it rise to a quid pro quo claim?</a:t>
            </a:r>
          </a:p>
          <a:p>
            <a:pPr marL="306000" indent="-306000" eaLnBrk="1" fontAlgn="auto" hangingPunct="1">
              <a:buClr>
                <a:srgbClr val="002060"/>
              </a:buClr>
              <a:defRPr/>
            </a:pPr>
            <a:r>
              <a:rPr lang="en-US" dirty="0">
                <a:solidFill>
                  <a:srgbClr val="002060"/>
                </a:solidFill>
              </a:rPr>
              <a:t>Does it matter that the incident occurred at a bar away from the office?</a:t>
            </a:r>
          </a:p>
        </p:txBody>
      </p:sp>
    </p:spTree>
    <p:extLst>
      <p:ext uri="{BB962C8B-B14F-4D97-AF65-F5344CB8AC3E}">
        <p14:creationId xmlns:p14="http://schemas.microsoft.com/office/powerpoint/2010/main" val="1398383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D3EE-F31E-40D5-8047-706545BD732F}"/>
              </a:ext>
            </a:extLst>
          </p:cNvPr>
          <p:cNvSpPr>
            <a:spLocks noGrp="1"/>
          </p:cNvSpPr>
          <p:nvPr>
            <p:ph type="title"/>
          </p:nvPr>
        </p:nvSpPr>
        <p:spPr/>
        <p:txBody>
          <a:bodyPr/>
          <a:lstStyle/>
          <a:p>
            <a:pPr>
              <a:defRPr/>
            </a:pPr>
            <a:r>
              <a:rPr lang="en-US" dirty="0"/>
              <a:t>Who can be  the  target of sexual harassment?</a:t>
            </a:r>
          </a:p>
        </p:txBody>
      </p:sp>
      <p:sp>
        <p:nvSpPr>
          <p:cNvPr id="3" name="Content Placeholder 2">
            <a:extLst>
              <a:ext uri="{FF2B5EF4-FFF2-40B4-BE49-F238E27FC236}">
                <a16:creationId xmlns:a16="http://schemas.microsoft.com/office/drawing/2014/main" id="{3E858D34-1A3E-4580-839F-E47F9DC538D3}"/>
              </a:ext>
            </a:extLst>
          </p:cNvPr>
          <p:cNvSpPr>
            <a:spLocks noGrp="1"/>
          </p:cNvSpPr>
          <p:nvPr>
            <p:ph idx="1"/>
          </p:nvPr>
        </p:nvSpPr>
        <p:spPr>
          <a:xfrm>
            <a:off x="581025" y="2181225"/>
            <a:ext cx="11029950" cy="4202113"/>
          </a:xfrm>
          <a:ln>
            <a:solidFill>
              <a:srgbClr val="002060"/>
            </a:solidFill>
          </a:ln>
        </p:spPr>
        <p:txBody>
          <a:bodyPr/>
          <a:lstStyle/>
          <a:p>
            <a:pPr algn="just">
              <a:buClr>
                <a:srgbClr val="002060"/>
              </a:buClr>
              <a:defRPr/>
            </a:pPr>
            <a:r>
              <a:rPr lang="en-US" sz="2400" dirty="0">
                <a:solidFill>
                  <a:srgbClr val="002060"/>
                </a:solidFill>
              </a:rPr>
              <a:t>Sexual harassment can occur between all genders (males and females, between persons of the same sex, etc.)</a:t>
            </a:r>
          </a:p>
          <a:p>
            <a:pPr algn="just">
              <a:buClr>
                <a:srgbClr val="002060"/>
              </a:buClr>
              <a:defRPr/>
            </a:pPr>
            <a:r>
              <a:rPr lang="en-US" sz="2400" dirty="0">
                <a:solidFill>
                  <a:srgbClr val="002060"/>
                </a:solidFill>
              </a:rPr>
              <a:t>The term “sex” includes sexual orientation, gender identity, and the status of being transgender</a:t>
            </a:r>
          </a:p>
          <a:p>
            <a:pPr algn="just">
              <a:buClr>
                <a:srgbClr val="002060"/>
              </a:buClr>
              <a:defRPr/>
            </a:pPr>
            <a:r>
              <a:rPr lang="en-US" sz="2400" dirty="0">
                <a:solidFill>
                  <a:srgbClr val="002060"/>
                </a:solidFill>
              </a:rPr>
              <a:t>Depending on jurisdiction, laws may also protect interns, independent contractors, and those employed by companies contracting to provide services in the workplace. </a:t>
            </a:r>
          </a:p>
          <a:p>
            <a:pPr marL="0" indent="0">
              <a:buClr>
                <a:srgbClr val="002060"/>
              </a:buClr>
              <a:buFont typeface="Wingdings 2" panose="05020102010507070707" pitchFamily="18" charset="2"/>
              <a:buNone/>
              <a:defRPr/>
            </a:pPr>
            <a:r>
              <a:rPr lang="en-US" dirty="0">
                <a:solidFill>
                  <a:srgbClr val="002060"/>
                </a:solidFill>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BF962-71DC-452A-BF91-4C9BE1222E06}"/>
              </a:ext>
            </a:extLst>
          </p:cNvPr>
          <p:cNvSpPr>
            <a:spLocks noGrp="1"/>
          </p:cNvSpPr>
          <p:nvPr>
            <p:ph type="title"/>
          </p:nvPr>
        </p:nvSpPr>
        <p:spPr/>
        <p:txBody>
          <a:bodyPr/>
          <a:lstStyle/>
          <a:p>
            <a:pPr>
              <a:defRPr/>
            </a:pPr>
            <a:r>
              <a:rPr lang="en-US" dirty="0"/>
              <a:t>WHO CAN BE THE PERPETRATOR OF HARASSMENT?</a:t>
            </a:r>
          </a:p>
        </p:txBody>
      </p:sp>
      <p:sp>
        <p:nvSpPr>
          <p:cNvPr id="26627" name="Content Placeholder 2">
            <a:extLst>
              <a:ext uri="{FF2B5EF4-FFF2-40B4-BE49-F238E27FC236}">
                <a16:creationId xmlns:a16="http://schemas.microsoft.com/office/drawing/2014/main" id="{A02F5181-374E-406D-B5EE-641292412645}"/>
              </a:ext>
            </a:extLst>
          </p:cNvPr>
          <p:cNvSpPr>
            <a:spLocks noGrp="1"/>
          </p:cNvSpPr>
          <p:nvPr>
            <p:ph idx="1"/>
          </p:nvPr>
        </p:nvSpPr>
        <p:spPr>
          <a:xfrm>
            <a:off x="581025" y="2181225"/>
            <a:ext cx="11029950" cy="4151313"/>
          </a:xfrm>
          <a:ln>
            <a:solidFill>
              <a:srgbClr val="002060"/>
            </a:solidFill>
          </a:ln>
        </p:spPr>
        <p:txBody>
          <a:bodyPr/>
          <a:lstStyle/>
          <a:p>
            <a:pPr algn="just">
              <a:buClr>
                <a:srgbClr val="002060"/>
              </a:buClr>
            </a:pPr>
            <a:r>
              <a:rPr lang="en-US" altLang="en-US" sz="2400" dirty="0">
                <a:solidFill>
                  <a:srgbClr val="002060"/>
                </a:solidFill>
              </a:rPr>
              <a:t>Supervisors</a:t>
            </a:r>
          </a:p>
          <a:p>
            <a:pPr algn="just">
              <a:buClr>
                <a:srgbClr val="002060"/>
              </a:buClr>
            </a:pPr>
            <a:r>
              <a:rPr lang="en-US" altLang="en-US" sz="2400" dirty="0">
                <a:solidFill>
                  <a:srgbClr val="002060"/>
                </a:solidFill>
              </a:rPr>
              <a:t>Co-workers</a:t>
            </a:r>
          </a:p>
          <a:p>
            <a:pPr algn="just">
              <a:buClr>
                <a:srgbClr val="002060"/>
              </a:buClr>
            </a:pPr>
            <a:r>
              <a:rPr lang="en-US" altLang="en-US" sz="2400" dirty="0">
                <a:solidFill>
                  <a:srgbClr val="002060"/>
                </a:solidFill>
              </a:rPr>
              <a:t>Customers</a:t>
            </a:r>
          </a:p>
          <a:p>
            <a:pPr algn="just">
              <a:buClr>
                <a:srgbClr val="002060"/>
              </a:buClr>
            </a:pPr>
            <a:r>
              <a:rPr lang="en-US" altLang="en-US" sz="2400" dirty="0">
                <a:solidFill>
                  <a:srgbClr val="002060"/>
                </a:solidFill>
              </a:rPr>
              <a:t>Clients</a:t>
            </a:r>
          </a:p>
          <a:p>
            <a:pPr algn="just">
              <a:buClr>
                <a:srgbClr val="002060"/>
              </a:buClr>
            </a:pPr>
            <a:r>
              <a:rPr lang="en-US" altLang="en-US" sz="2400" dirty="0">
                <a:solidFill>
                  <a:srgbClr val="002060"/>
                </a:solidFill>
              </a:rPr>
              <a:t>Vendors</a:t>
            </a:r>
          </a:p>
          <a:p>
            <a:pPr algn="just">
              <a:buClr>
                <a:srgbClr val="002060"/>
              </a:buClr>
            </a:pPr>
            <a:r>
              <a:rPr lang="en-US" altLang="en-US" sz="2400" dirty="0">
                <a:solidFill>
                  <a:srgbClr val="002060"/>
                </a:solidFill>
              </a:rPr>
              <a:t>Individuals or groups doing business with the employer or on premises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BF962-71DC-452A-BF91-4C9BE1222E06}"/>
              </a:ext>
            </a:extLst>
          </p:cNvPr>
          <p:cNvSpPr>
            <a:spLocks noGrp="1"/>
          </p:cNvSpPr>
          <p:nvPr>
            <p:ph type="title"/>
          </p:nvPr>
        </p:nvSpPr>
        <p:spPr/>
        <p:txBody>
          <a:bodyPr/>
          <a:lstStyle/>
          <a:p>
            <a:pPr>
              <a:defRPr/>
            </a:pPr>
            <a:r>
              <a:rPr lang="en-US" dirty="0"/>
              <a:t>WHO CAN BE THE PERPETRATOR OF HARASSMENT?</a:t>
            </a:r>
          </a:p>
        </p:txBody>
      </p:sp>
      <p:sp>
        <p:nvSpPr>
          <p:cNvPr id="26627" name="Content Placeholder 2">
            <a:extLst>
              <a:ext uri="{FF2B5EF4-FFF2-40B4-BE49-F238E27FC236}">
                <a16:creationId xmlns:a16="http://schemas.microsoft.com/office/drawing/2014/main" id="{A02F5181-374E-406D-B5EE-641292412645}"/>
              </a:ext>
            </a:extLst>
          </p:cNvPr>
          <p:cNvSpPr>
            <a:spLocks noGrp="1"/>
          </p:cNvSpPr>
          <p:nvPr>
            <p:ph idx="1"/>
          </p:nvPr>
        </p:nvSpPr>
        <p:spPr>
          <a:xfrm>
            <a:off x="581025" y="2181225"/>
            <a:ext cx="11029950" cy="4151313"/>
          </a:xfrm>
          <a:ln>
            <a:solidFill>
              <a:srgbClr val="002060"/>
            </a:solidFill>
          </a:ln>
        </p:spPr>
        <p:txBody>
          <a:bodyPr/>
          <a:lstStyle/>
          <a:p>
            <a:pPr algn="just">
              <a:buClr>
                <a:srgbClr val="002060"/>
              </a:buClr>
            </a:pPr>
            <a:r>
              <a:rPr lang="en-US" altLang="en-US" sz="2400" dirty="0">
                <a:solidFill>
                  <a:srgbClr val="002060"/>
                </a:solidFill>
              </a:rPr>
              <a:t>Harassment can occur whenever and wherever employees are fulfilling their work responsibilities, including in the field, at any employer-sponsored event, trainings, conferences open to the public, and office parties. </a:t>
            </a:r>
          </a:p>
          <a:p>
            <a:pPr algn="just">
              <a:buClr>
                <a:srgbClr val="002060"/>
              </a:buClr>
            </a:pPr>
            <a:r>
              <a:rPr lang="en-US" altLang="en-US" sz="2400" dirty="0">
                <a:solidFill>
                  <a:srgbClr val="002060"/>
                </a:solidFill>
              </a:rPr>
              <a:t>Employee interactions during off hours, such as at a hotel while traveling or at events after work, can have an impact in the workplace. </a:t>
            </a:r>
          </a:p>
          <a:p>
            <a:pPr algn="just">
              <a:buClr>
                <a:srgbClr val="002060"/>
              </a:buClr>
            </a:pPr>
            <a:r>
              <a:rPr lang="en-US" altLang="en-US" sz="2400" dirty="0">
                <a:solidFill>
                  <a:srgbClr val="002060"/>
                </a:solidFill>
              </a:rPr>
              <a:t>Locations off site and off-hour activities can be considered extensions of the work environment. </a:t>
            </a:r>
          </a:p>
        </p:txBody>
      </p:sp>
    </p:spTree>
    <p:extLst>
      <p:ext uri="{BB962C8B-B14F-4D97-AF65-F5344CB8AC3E}">
        <p14:creationId xmlns:p14="http://schemas.microsoft.com/office/powerpoint/2010/main" val="2734279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5</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Alia is Muslim and wears a hijab.  She works at the front desk of a hotel and a guest has repeatedly been asking to see her hair.  One day, this same guest remarks, “does your boyfriend get to see your hair?  I’d LOVE to be the one to take that thing off.”  </a:t>
            </a:r>
          </a:p>
        </p:txBody>
      </p:sp>
    </p:spTree>
    <p:extLst>
      <p:ext uri="{BB962C8B-B14F-4D97-AF65-F5344CB8AC3E}">
        <p14:creationId xmlns:p14="http://schemas.microsoft.com/office/powerpoint/2010/main" val="3622096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5</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True or False:  This was sexual harassment.</a:t>
            </a:r>
          </a:p>
          <a:p>
            <a:pPr marL="306000" indent="-306000" eaLnBrk="1" fontAlgn="auto" hangingPunct="1">
              <a:buClr>
                <a:srgbClr val="002060"/>
              </a:buClr>
              <a:defRPr/>
            </a:pPr>
            <a:r>
              <a:rPr lang="en-US" dirty="0">
                <a:solidFill>
                  <a:srgbClr val="002060"/>
                </a:solidFill>
              </a:rPr>
              <a:t>Are there any other possible violations?</a:t>
            </a:r>
          </a:p>
        </p:txBody>
      </p:sp>
    </p:spTree>
    <p:extLst>
      <p:ext uri="{BB962C8B-B14F-4D97-AF65-F5344CB8AC3E}">
        <p14:creationId xmlns:p14="http://schemas.microsoft.com/office/powerpoint/2010/main" val="1095741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6</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Gloria is an undocumented worker employed by a family as a nanny.  The family Gloria works for is renovating their home and a member of the construction crew performing the renovation repeatedly flirts with and makes inappropriate and unwelcomed comments to Gloria.</a:t>
            </a:r>
          </a:p>
        </p:txBody>
      </p:sp>
    </p:spTree>
    <p:extLst>
      <p:ext uri="{BB962C8B-B14F-4D97-AF65-F5344CB8AC3E}">
        <p14:creationId xmlns:p14="http://schemas.microsoft.com/office/powerpoint/2010/main" val="264305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FD67-AAD7-3D48-BD92-0722E6152A85}"/>
              </a:ext>
            </a:extLst>
          </p:cNvPr>
          <p:cNvSpPr>
            <a:spLocks noGrp="1"/>
          </p:cNvSpPr>
          <p:nvPr>
            <p:ph type="title"/>
          </p:nvPr>
        </p:nvSpPr>
        <p:spPr/>
        <p:txBody>
          <a:bodyPr/>
          <a:lstStyle/>
          <a:p>
            <a:r>
              <a:rPr lang="en-US" dirty="0"/>
              <a:t>Purpose of this presentation</a:t>
            </a:r>
          </a:p>
        </p:txBody>
      </p:sp>
      <p:sp>
        <p:nvSpPr>
          <p:cNvPr id="3" name="Content Placeholder 2">
            <a:extLst>
              <a:ext uri="{FF2B5EF4-FFF2-40B4-BE49-F238E27FC236}">
                <a16:creationId xmlns:a16="http://schemas.microsoft.com/office/drawing/2014/main" id="{01311F71-6864-1741-B8C3-81A824173699}"/>
              </a:ext>
            </a:extLst>
          </p:cNvPr>
          <p:cNvSpPr>
            <a:spLocks noGrp="1"/>
          </p:cNvSpPr>
          <p:nvPr>
            <p:ph idx="1"/>
          </p:nvPr>
        </p:nvSpPr>
        <p:spPr/>
        <p:txBody>
          <a:bodyPr>
            <a:normAutofit/>
          </a:bodyPr>
          <a:lstStyle/>
          <a:p>
            <a:pPr algn="just">
              <a:buClr>
                <a:srgbClr val="002060"/>
              </a:buClr>
            </a:pPr>
            <a:r>
              <a:rPr lang="en-US" dirty="0">
                <a:solidFill>
                  <a:srgbClr val="002060"/>
                </a:solidFill>
              </a:rPr>
              <a:t>Purpose 1: Avoiding harassment and discrimination in any area is the right thing to do</a:t>
            </a:r>
          </a:p>
          <a:p>
            <a:pPr algn="just">
              <a:buClr>
                <a:srgbClr val="002060"/>
              </a:buClr>
            </a:pPr>
            <a:r>
              <a:rPr lang="en-US" dirty="0">
                <a:solidFill>
                  <a:srgbClr val="002060"/>
                </a:solidFill>
              </a:rPr>
              <a:t>Purpose 2: Eliminating or reducing harassment and discrimination creates a more enjoyable place to work and you’re more likely to meet career/mission objectives working in that kind of culture</a:t>
            </a:r>
          </a:p>
          <a:p>
            <a:pPr algn="just">
              <a:buClr>
                <a:srgbClr val="002060"/>
              </a:buClr>
            </a:pPr>
            <a:r>
              <a:rPr lang="en-US" dirty="0">
                <a:solidFill>
                  <a:srgbClr val="002060"/>
                </a:solidFill>
              </a:rPr>
              <a:t>Purpose 3: Understand the law!</a:t>
            </a:r>
            <a:endParaRPr lang="en-US" dirty="0"/>
          </a:p>
        </p:txBody>
      </p:sp>
    </p:spTree>
    <p:extLst>
      <p:ext uri="{BB962C8B-B14F-4D97-AF65-F5344CB8AC3E}">
        <p14:creationId xmlns:p14="http://schemas.microsoft.com/office/powerpoint/2010/main" val="256738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6</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Is this sexual harassment? </a:t>
            </a:r>
          </a:p>
          <a:p>
            <a:pPr marL="306000" indent="-306000" eaLnBrk="1" fontAlgn="auto" hangingPunct="1">
              <a:buClr>
                <a:srgbClr val="002060"/>
              </a:buClr>
              <a:defRPr/>
            </a:pPr>
            <a:r>
              <a:rPr lang="en-US" dirty="0">
                <a:solidFill>
                  <a:srgbClr val="002060"/>
                </a:solidFill>
              </a:rPr>
              <a:t>If so, does the fact that Gloria is an undocumented worker preclude her from filing a claim for sexual harassment?</a:t>
            </a:r>
          </a:p>
        </p:txBody>
      </p:sp>
    </p:spTree>
    <p:extLst>
      <p:ext uri="{BB962C8B-B14F-4D97-AF65-F5344CB8AC3E}">
        <p14:creationId xmlns:p14="http://schemas.microsoft.com/office/powerpoint/2010/main" val="846366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4FCE1-21EC-4555-A6AC-54E7192A52C1}"/>
              </a:ext>
            </a:extLst>
          </p:cNvPr>
          <p:cNvSpPr>
            <a:spLocks noGrp="1"/>
          </p:cNvSpPr>
          <p:nvPr>
            <p:ph type="title"/>
          </p:nvPr>
        </p:nvSpPr>
        <p:spPr/>
        <p:txBody>
          <a:bodyPr/>
          <a:lstStyle/>
          <a:p>
            <a:pPr>
              <a:defRPr/>
            </a:pPr>
            <a:r>
              <a:rPr lang="en-US" dirty="0"/>
              <a:t>Stereotyping</a:t>
            </a:r>
          </a:p>
        </p:txBody>
      </p:sp>
      <p:sp>
        <p:nvSpPr>
          <p:cNvPr id="27651" name="Content Placeholder 2">
            <a:extLst>
              <a:ext uri="{FF2B5EF4-FFF2-40B4-BE49-F238E27FC236}">
                <a16:creationId xmlns:a16="http://schemas.microsoft.com/office/drawing/2014/main" id="{9B368271-74E5-4502-BFE1-0258903B6324}"/>
              </a:ext>
            </a:extLst>
          </p:cNvPr>
          <p:cNvSpPr>
            <a:spLocks noGrp="1"/>
          </p:cNvSpPr>
          <p:nvPr>
            <p:ph idx="1"/>
          </p:nvPr>
        </p:nvSpPr>
        <p:spPr>
          <a:xfrm>
            <a:off x="581025" y="2743200"/>
            <a:ext cx="11029950" cy="3116263"/>
          </a:xfrm>
          <a:ln>
            <a:solidFill>
              <a:srgbClr val="002060"/>
            </a:solidFill>
          </a:ln>
        </p:spPr>
        <p:txBody>
          <a:bodyPr>
            <a:normAutofit fontScale="92500"/>
          </a:bodyPr>
          <a:lstStyle/>
          <a:p>
            <a:pPr algn="just">
              <a:buClr>
                <a:srgbClr val="002060"/>
              </a:buClr>
            </a:pPr>
            <a:r>
              <a:rPr lang="en-US" altLang="en-US" sz="2600" dirty="0">
                <a:solidFill>
                  <a:srgbClr val="002060"/>
                </a:solidFill>
              </a:rPr>
              <a:t>Stereotyping occurs when conduct or personality traits are considered inappropriate simply because they may not conform to other people's ideas or perceptions about how individuals of a protected class should act or look. </a:t>
            </a:r>
          </a:p>
          <a:p>
            <a:pPr algn="just">
              <a:buClr>
                <a:srgbClr val="002060"/>
              </a:buClr>
            </a:pPr>
            <a:r>
              <a:rPr lang="en-US" altLang="en-US" sz="2600" dirty="0">
                <a:solidFill>
                  <a:srgbClr val="002060"/>
                </a:solidFill>
              </a:rPr>
              <a:t>Harassing a person because that person does not conform to gender stereotypes as to “appropriate” looks, speech, personality, or lifestyle is sexual harassment. </a:t>
            </a:r>
          </a:p>
          <a:p>
            <a:pPr algn="just">
              <a:buClr>
                <a:srgbClr val="002060"/>
              </a:buClr>
            </a:pPr>
            <a:r>
              <a:rPr lang="en-US" altLang="en-US" sz="2600" dirty="0">
                <a:solidFill>
                  <a:srgbClr val="002060"/>
                </a:solidFill>
              </a:rPr>
              <a:t>Harassment because someone is performing a job that is usually performed, or was performed in the past, mostly by persons of the opposite sex, is sex discrimination.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7</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2400" dirty="0">
                <a:solidFill>
                  <a:srgbClr val="002060"/>
                </a:solidFill>
              </a:rPr>
              <a:t>Leonard works as a clerk typist and likes to wear jewelry, with his attire frequently including earrings and necklaces. His boss, Margaret, thinks it's “weird” that, as a man, Leonard wears jewelry and she frequently makes sarcastic comments to him about his appearance. Leonard, who hopes to develop his career in the area of customer relations, applies for an open promotional position that would involve working in a “front desk” area, where he would interact with the public. Margaret tells Leonard that if he wants that job, he had better look “more normal” or else wait for a promotion to mailroom supervisor.</a:t>
            </a:r>
          </a:p>
        </p:txBody>
      </p:sp>
    </p:spTree>
    <p:extLst>
      <p:ext uri="{BB962C8B-B14F-4D97-AF65-F5344CB8AC3E}">
        <p14:creationId xmlns:p14="http://schemas.microsoft.com/office/powerpoint/2010/main" val="3596978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7</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True or False: Leonard's boss is correct to tell him wearing jewelry is inappropriate for customer service positions.</a:t>
            </a:r>
          </a:p>
        </p:txBody>
      </p:sp>
    </p:spTree>
    <p:extLst>
      <p:ext uri="{BB962C8B-B14F-4D97-AF65-F5344CB8AC3E}">
        <p14:creationId xmlns:p14="http://schemas.microsoft.com/office/powerpoint/2010/main" val="2869802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6461-5E75-41DD-8FAE-F8C0E967980B}"/>
              </a:ext>
            </a:extLst>
          </p:cNvPr>
          <p:cNvSpPr>
            <a:spLocks noGrp="1"/>
          </p:cNvSpPr>
          <p:nvPr>
            <p:ph type="title"/>
          </p:nvPr>
        </p:nvSpPr>
        <p:spPr/>
        <p:txBody>
          <a:bodyPr/>
          <a:lstStyle/>
          <a:p>
            <a:pPr>
              <a:defRPr/>
            </a:pPr>
            <a:r>
              <a:rPr lang="en-US" dirty="0"/>
              <a:t>What do I do if I’m Harassed or discriminated against?</a:t>
            </a:r>
          </a:p>
        </p:txBody>
      </p:sp>
      <p:sp>
        <p:nvSpPr>
          <p:cNvPr id="3" name="Content Placeholder 2">
            <a:extLst>
              <a:ext uri="{FF2B5EF4-FFF2-40B4-BE49-F238E27FC236}">
                <a16:creationId xmlns:a16="http://schemas.microsoft.com/office/drawing/2014/main" id="{569E18C0-82EF-4F9E-B94C-EB4268B8B936}"/>
              </a:ext>
            </a:extLst>
          </p:cNvPr>
          <p:cNvSpPr>
            <a:spLocks noGrp="1"/>
          </p:cNvSpPr>
          <p:nvPr>
            <p:ph idx="1"/>
          </p:nvPr>
        </p:nvSpPr>
        <p:spPr>
          <a:xfrm>
            <a:off x="581025" y="2181225"/>
            <a:ext cx="11029950" cy="4524375"/>
          </a:xfrm>
          <a:ln>
            <a:solidFill>
              <a:srgbClr val="002060"/>
            </a:solidFill>
          </a:ln>
        </p:spPr>
        <p:txBody>
          <a:bodyPr>
            <a:normAutofit/>
          </a:bodyPr>
          <a:lstStyle/>
          <a:p>
            <a:pPr algn="just">
              <a:buClr>
                <a:srgbClr val="002060"/>
              </a:buClr>
              <a:defRPr/>
            </a:pPr>
            <a:r>
              <a:rPr lang="en-US" sz="2200" dirty="0">
                <a:solidFill>
                  <a:srgbClr val="002060"/>
                </a:solidFill>
              </a:rPr>
              <a:t>Employers cannot stop harassment in the workplace unless they know about the harassment</a:t>
            </a:r>
          </a:p>
          <a:p>
            <a:pPr algn="just">
              <a:buClr>
                <a:srgbClr val="002060"/>
              </a:buClr>
              <a:defRPr/>
            </a:pPr>
            <a:r>
              <a:rPr lang="en-US" sz="2200" dirty="0">
                <a:solidFill>
                  <a:srgbClr val="002060"/>
                </a:solidFill>
              </a:rPr>
              <a:t>Individuals are encouraged to report harassment to any person in authority or any person designated to receive complaints</a:t>
            </a:r>
          </a:p>
          <a:p>
            <a:pPr algn="just">
              <a:buClr>
                <a:srgbClr val="002060"/>
              </a:buClr>
              <a:defRPr/>
            </a:pPr>
            <a:r>
              <a:rPr lang="en-US" sz="2200" dirty="0">
                <a:solidFill>
                  <a:srgbClr val="002060"/>
                </a:solidFill>
              </a:rPr>
              <a:t>Behavior need not be a violation of the law in order to be in violation of an employer’s policy</a:t>
            </a:r>
          </a:p>
          <a:p>
            <a:pPr algn="just">
              <a:buClr>
                <a:srgbClr val="002060"/>
              </a:buClr>
              <a:defRPr/>
            </a:pPr>
            <a:r>
              <a:rPr lang="en-US" sz="2200" dirty="0">
                <a:solidFill>
                  <a:srgbClr val="002060"/>
                </a:solidFill>
              </a:rPr>
              <a:t>Individuals who report or experience harassment should cooperate with whomever investigates the complaint so a full and fair investigation can be conducted, and any necessary corrective action can be taken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05D31-20CE-4A18-B7B2-FB6650E8EDAF}"/>
              </a:ext>
            </a:extLst>
          </p:cNvPr>
          <p:cNvSpPr>
            <a:spLocks noGrp="1"/>
          </p:cNvSpPr>
          <p:nvPr>
            <p:ph type="title"/>
          </p:nvPr>
        </p:nvSpPr>
        <p:spPr/>
        <p:txBody>
          <a:bodyPr/>
          <a:lstStyle/>
          <a:p>
            <a:pPr>
              <a:defRPr/>
            </a:pPr>
            <a:r>
              <a:rPr lang="en-US" dirty="0"/>
              <a:t>What should you do if you witness harassment or discrimination? </a:t>
            </a:r>
          </a:p>
        </p:txBody>
      </p:sp>
      <p:sp>
        <p:nvSpPr>
          <p:cNvPr id="30723" name="Content Placeholder 2">
            <a:extLst>
              <a:ext uri="{FF2B5EF4-FFF2-40B4-BE49-F238E27FC236}">
                <a16:creationId xmlns:a16="http://schemas.microsoft.com/office/drawing/2014/main" id="{2AEBF1F2-D594-41B3-A6AD-C5475328E0A2}"/>
              </a:ext>
            </a:extLst>
          </p:cNvPr>
          <p:cNvSpPr>
            <a:spLocks noGrp="1"/>
          </p:cNvSpPr>
          <p:nvPr>
            <p:ph idx="1"/>
          </p:nvPr>
        </p:nvSpPr>
        <p:spPr>
          <a:xfrm>
            <a:off x="581025" y="2181225"/>
            <a:ext cx="11029950" cy="4135438"/>
          </a:xfrm>
          <a:ln>
            <a:solidFill>
              <a:srgbClr val="002060"/>
            </a:solidFill>
          </a:ln>
        </p:spPr>
        <p:txBody>
          <a:bodyPr/>
          <a:lstStyle/>
          <a:p>
            <a:pPr>
              <a:buClr>
                <a:srgbClr val="002060"/>
              </a:buClr>
            </a:pPr>
            <a:r>
              <a:rPr lang="en-US" altLang="en-US" sz="3200" dirty="0">
                <a:solidFill>
                  <a:srgbClr val="002060"/>
                </a:solidFill>
              </a:rPr>
              <a:t>Anyone who witnesses or becomes aware of potential instances of harassment or discrimination should report it </a:t>
            </a:r>
          </a:p>
          <a:p>
            <a:pPr>
              <a:buClr>
                <a:srgbClr val="002060"/>
              </a:buClr>
            </a:pPr>
            <a:r>
              <a:rPr lang="en-US" altLang="en-US" sz="3200" dirty="0">
                <a:solidFill>
                  <a:srgbClr val="002060"/>
                </a:solidFill>
              </a:rPr>
              <a:t>It is unlawful for an employer to retaliate against you for legitimately reporting suspected harassment, discrimination or assisting in any investigation.</a:t>
            </a:r>
          </a:p>
          <a:p>
            <a:pPr>
              <a:buClr>
                <a:srgbClr val="002060"/>
              </a:buClr>
            </a:pPr>
            <a:endParaRPr lang="en-US" altLang="en-US" dirty="0">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D771F-541C-4B2A-B1E4-144D47668ECA}"/>
              </a:ext>
            </a:extLst>
          </p:cNvPr>
          <p:cNvSpPr>
            <a:spLocks noGrp="1"/>
          </p:cNvSpPr>
          <p:nvPr>
            <p:ph type="title"/>
          </p:nvPr>
        </p:nvSpPr>
        <p:spPr/>
        <p:txBody>
          <a:bodyPr/>
          <a:lstStyle/>
          <a:p>
            <a:pPr>
              <a:defRPr/>
            </a:pPr>
            <a:r>
              <a:rPr lang="en-US" dirty="0"/>
              <a:t>MANDATORY REPORTING</a:t>
            </a:r>
          </a:p>
        </p:txBody>
      </p:sp>
      <p:sp>
        <p:nvSpPr>
          <p:cNvPr id="41986" name="Content Placeholder 2">
            <a:extLst>
              <a:ext uri="{FF2B5EF4-FFF2-40B4-BE49-F238E27FC236}">
                <a16:creationId xmlns:a16="http://schemas.microsoft.com/office/drawing/2014/main" id="{6CF0BB55-76B7-45C7-9BC8-76C298F39104}"/>
              </a:ext>
            </a:extLst>
          </p:cNvPr>
          <p:cNvSpPr>
            <a:spLocks noGrp="1"/>
          </p:cNvSpPr>
          <p:nvPr>
            <p:ph idx="1"/>
          </p:nvPr>
        </p:nvSpPr>
        <p:spPr>
          <a:xfrm>
            <a:off x="581025" y="2181225"/>
            <a:ext cx="11029950" cy="4237038"/>
          </a:xfrm>
          <a:ln>
            <a:solidFill>
              <a:srgbClr val="002060"/>
            </a:solidFill>
          </a:ln>
        </p:spPr>
        <p:txBody>
          <a:bodyPr/>
          <a:lstStyle/>
          <a:p>
            <a:pPr algn="just">
              <a:buClr>
                <a:srgbClr val="002060"/>
              </a:buClr>
            </a:pPr>
            <a:r>
              <a:rPr lang="en-US" altLang="en-US" sz="2400" dirty="0">
                <a:solidFill>
                  <a:srgbClr val="002060"/>
                </a:solidFill>
              </a:rPr>
              <a:t>Supervisors and managers should – and in some jurisdictions are required to –  report any harassment that they observe or know of, even if no one is objecting to the harassment, and even if the harassed individual asks that the matter not be reported. </a:t>
            </a:r>
          </a:p>
          <a:p>
            <a:pPr algn="just">
              <a:buClr>
                <a:srgbClr val="002060"/>
              </a:buClr>
            </a:pPr>
            <a:r>
              <a:rPr lang="en-US" altLang="en-US" sz="2400" dirty="0">
                <a:solidFill>
                  <a:srgbClr val="002060"/>
                </a:solidFill>
              </a:rPr>
              <a:t>Supervisors and managers may be subject to discipline for failing to report suspected harassment or discrimination or otherwise knowingly allowing harassment or discrimination to continue.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D771F-541C-4B2A-B1E4-144D47668ECA}"/>
              </a:ext>
            </a:extLst>
          </p:cNvPr>
          <p:cNvSpPr>
            <a:spLocks noGrp="1"/>
          </p:cNvSpPr>
          <p:nvPr>
            <p:ph type="title"/>
          </p:nvPr>
        </p:nvSpPr>
        <p:spPr/>
        <p:txBody>
          <a:bodyPr/>
          <a:lstStyle/>
          <a:p>
            <a:pPr>
              <a:defRPr/>
            </a:pPr>
            <a:r>
              <a:rPr lang="en-US" dirty="0"/>
              <a:t>MANDATORY REPORTING</a:t>
            </a:r>
          </a:p>
        </p:txBody>
      </p:sp>
      <p:sp>
        <p:nvSpPr>
          <p:cNvPr id="41986" name="Content Placeholder 2">
            <a:extLst>
              <a:ext uri="{FF2B5EF4-FFF2-40B4-BE49-F238E27FC236}">
                <a16:creationId xmlns:a16="http://schemas.microsoft.com/office/drawing/2014/main" id="{6CF0BB55-76B7-45C7-9BC8-76C298F39104}"/>
              </a:ext>
            </a:extLst>
          </p:cNvPr>
          <p:cNvSpPr>
            <a:spLocks noGrp="1"/>
          </p:cNvSpPr>
          <p:nvPr>
            <p:ph idx="1"/>
          </p:nvPr>
        </p:nvSpPr>
        <p:spPr>
          <a:xfrm>
            <a:off x="581025" y="2181225"/>
            <a:ext cx="11029950" cy="4237038"/>
          </a:xfrm>
          <a:ln>
            <a:solidFill>
              <a:srgbClr val="002060"/>
            </a:solidFill>
          </a:ln>
        </p:spPr>
        <p:txBody>
          <a:bodyPr>
            <a:normAutofit fontScale="92500"/>
          </a:bodyPr>
          <a:lstStyle/>
          <a:p>
            <a:pPr algn="just">
              <a:buClr>
                <a:srgbClr val="002060"/>
              </a:buClr>
            </a:pPr>
            <a:r>
              <a:rPr lang="en-US" altLang="en-US" sz="2400" dirty="0">
                <a:solidFill>
                  <a:srgbClr val="002060"/>
                </a:solidFill>
              </a:rPr>
              <a:t>If an individual comes to you with a harassment claim, remember to try and do the following actions:</a:t>
            </a:r>
          </a:p>
          <a:p>
            <a:pPr lvl="1" algn="just">
              <a:buClr>
                <a:srgbClr val="002060"/>
              </a:buClr>
            </a:pPr>
            <a:r>
              <a:rPr lang="en-US" altLang="en-US" sz="2200" b="1" dirty="0">
                <a:solidFill>
                  <a:srgbClr val="002060"/>
                </a:solidFill>
              </a:rPr>
              <a:t>Acknowledge and Listen</a:t>
            </a:r>
            <a:r>
              <a:rPr lang="en-US" altLang="en-US" sz="2200" dirty="0">
                <a:solidFill>
                  <a:srgbClr val="002060"/>
                </a:solidFill>
              </a:rPr>
              <a:t>:  acknowledge the claim, listen to the employee, remember that you can’t promise the claim will be kept confidential, but that you can promise limited confidentiality (meaning that the investigation will be limited to people who need to know about it).</a:t>
            </a:r>
          </a:p>
          <a:p>
            <a:pPr lvl="1" algn="just">
              <a:buClr>
                <a:srgbClr val="002060"/>
              </a:buClr>
            </a:pPr>
            <a:r>
              <a:rPr lang="en-US" altLang="en-US" sz="2200" b="1" dirty="0">
                <a:solidFill>
                  <a:srgbClr val="002060"/>
                </a:solidFill>
              </a:rPr>
              <a:t>Document and Report</a:t>
            </a:r>
            <a:r>
              <a:rPr lang="en-US" altLang="en-US" sz="2200" dirty="0">
                <a:solidFill>
                  <a:srgbClr val="002060"/>
                </a:solidFill>
              </a:rPr>
              <a:t>: make sure to write down the claim and important details, and then report the claim to the individual designated to receive such claims.</a:t>
            </a:r>
          </a:p>
          <a:p>
            <a:pPr lvl="1" algn="just">
              <a:buClr>
                <a:srgbClr val="002060"/>
              </a:buClr>
            </a:pPr>
            <a:r>
              <a:rPr lang="en-US" altLang="en-US" sz="2200" b="1" dirty="0">
                <a:solidFill>
                  <a:srgbClr val="002060"/>
                </a:solidFill>
              </a:rPr>
              <a:t>Protect from Retaliation</a:t>
            </a:r>
            <a:r>
              <a:rPr lang="en-US" altLang="en-US" sz="2200" dirty="0">
                <a:solidFill>
                  <a:srgbClr val="002060"/>
                </a:solidFill>
              </a:rPr>
              <a:t>: ensure the individual that they will not be retaliated against for raising this issue.</a:t>
            </a:r>
          </a:p>
          <a:p>
            <a:pPr lvl="1" algn="just">
              <a:buClr>
                <a:srgbClr val="002060"/>
              </a:buClr>
            </a:pPr>
            <a:r>
              <a:rPr lang="en-US" altLang="en-US" sz="2200" b="1" dirty="0">
                <a:solidFill>
                  <a:srgbClr val="002060"/>
                </a:solidFill>
              </a:rPr>
              <a:t>Keep the employee updated</a:t>
            </a:r>
            <a:r>
              <a:rPr lang="en-US" altLang="en-US" sz="2200" dirty="0">
                <a:solidFill>
                  <a:srgbClr val="002060"/>
                </a:solidFill>
              </a:rPr>
              <a:t>: keeping the employee updated as to the status of the investigation lets the employee know that the company is taking the matter seriously.</a:t>
            </a:r>
            <a:endParaRPr lang="en-US" altLang="en-US" sz="2200" b="1" dirty="0">
              <a:solidFill>
                <a:srgbClr val="002060"/>
              </a:solidFill>
            </a:endParaRPr>
          </a:p>
        </p:txBody>
      </p:sp>
    </p:spTree>
    <p:extLst>
      <p:ext uri="{BB962C8B-B14F-4D97-AF65-F5344CB8AC3E}">
        <p14:creationId xmlns:p14="http://schemas.microsoft.com/office/powerpoint/2010/main" val="2179475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2039B-5D29-40D7-91FB-0E1626188D63}"/>
              </a:ext>
            </a:extLst>
          </p:cNvPr>
          <p:cNvSpPr>
            <a:spLocks noGrp="1"/>
          </p:cNvSpPr>
          <p:nvPr>
            <p:ph type="title"/>
          </p:nvPr>
        </p:nvSpPr>
        <p:spPr/>
        <p:txBody>
          <a:bodyPr/>
          <a:lstStyle/>
          <a:p>
            <a:pPr>
              <a:defRPr/>
            </a:pPr>
            <a:r>
              <a:rPr lang="en-US" dirty="0"/>
              <a:t>What is Retaliation?</a:t>
            </a:r>
          </a:p>
        </p:txBody>
      </p:sp>
      <p:sp>
        <p:nvSpPr>
          <p:cNvPr id="34819" name="Content Placeholder 2">
            <a:extLst>
              <a:ext uri="{FF2B5EF4-FFF2-40B4-BE49-F238E27FC236}">
                <a16:creationId xmlns:a16="http://schemas.microsoft.com/office/drawing/2014/main" id="{9EB84A25-A76F-4EBF-BD2D-D899FE60B111}"/>
              </a:ext>
            </a:extLst>
          </p:cNvPr>
          <p:cNvSpPr>
            <a:spLocks noGrp="1"/>
          </p:cNvSpPr>
          <p:nvPr>
            <p:ph idx="1"/>
          </p:nvPr>
        </p:nvSpPr>
        <p:spPr>
          <a:xfrm>
            <a:off x="581025" y="2489200"/>
            <a:ext cx="11029950" cy="3667125"/>
          </a:xfrm>
          <a:ln>
            <a:solidFill>
              <a:srgbClr val="002060"/>
            </a:solidFill>
          </a:ln>
        </p:spPr>
        <p:txBody>
          <a:bodyPr>
            <a:normAutofit lnSpcReduction="10000"/>
          </a:bodyPr>
          <a:lstStyle/>
          <a:p>
            <a:pPr>
              <a:buClr>
                <a:srgbClr val="002060"/>
              </a:buClr>
            </a:pPr>
            <a:r>
              <a:rPr lang="en-US" altLang="en-US" sz="2400" dirty="0">
                <a:solidFill>
                  <a:srgbClr val="002060"/>
                </a:solidFill>
              </a:rPr>
              <a:t>Retaliation is any action taken to alter an employee’s terms and conditions of employment (such as a demotion or sudden work schedule or location change) because that individual engaged in any protected activities (for example, reporting harassment)</a:t>
            </a:r>
          </a:p>
          <a:p>
            <a:pPr>
              <a:buClr>
                <a:srgbClr val="002060"/>
              </a:buClr>
            </a:pPr>
            <a:r>
              <a:rPr lang="en-US" altLang="en-US" sz="2400" dirty="0">
                <a:solidFill>
                  <a:srgbClr val="002060"/>
                </a:solidFill>
              </a:rPr>
              <a:t>Retaliation can be any such negative action taken by the employer against the employee, that could have the effect of discouraging a reasonable worker from making a complaint about harassment or discrimination </a:t>
            </a:r>
          </a:p>
          <a:p>
            <a:pPr>
              <a:buClr>
                <a:srgbClr val="002060"/>
              </a:buClr>
            </a:pPr>
            <a:r>
              <a:rPr lang="en-US" altLang="en-US" sz="2400" dirty="0">
                <a:solidFill>
                  <a:srgbClr val="002060"/>
                </a:solidFill>
              </a:rPr>
              <a:t>The negative action need not be job-related or occur in the workplace, and may occur after the end of employment, such as an unwarranted negative reference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CAB9-B185-448E-87D7-EA4708F24BAE}"/>
              </a:ext>
            </a:extLst>
          </p:cNvPr>
          <p:cNvSpPr>
            <a:spLocks noGrp="1"/>
          </p:cNvSpPr>
          <p:nvPr>
            <p:ph type="title"/>
          </p:nvPr>
        </p:nvSpPr>
        <p:spPr/>
        <p:txBody>
          <a:bodyPr/>
          <a:lstStyle/>
          <a:p>
            <a:pPr>
              <a:defRPr/>
            </a:pPr>
            <a:r>
              <a:rPr lang="en-US"/>
              <a:t>What is </a:t>
            </a:r>
            <a:r>
              <a:rPr lang="en-US" u="sng"/>
              <a:t>not</a:t>
            </a:r>
            <a:r>
              <a:rPr lang="en-US"/>
              <a:t> retaliation?</a:t>
            </a:r>
            <a:endParaRPr lang="en-US" dirty="0"/>
          </a:p>
        </p:txBody>
      </p:sp>
      <p:sp>
        <p:nvSpPr>
          <p:cNvPr id="3" name="Content Placeholder 2">
            <a:extLst>
              <a:ext uri="{FF2B5EF4-FFF2-40B4-BE49-F238E27FC236}">
                <a16:creationId xmlns:a16="http://schemas.microsoft.com/office/drawing/2014/main" id="{722C97D6-BA3E-4A08-BBBD-2A35156269B1}"/>
              </a:ext>
            </a:extLst>
          </p:cNvPr>
          <p:cNvSpPr>
            <a:spLocks noGrp="1"/>
          </p:cNvSpPr>
          <p:nvPr>
            <p:ph idx="1"/>
          </p:nvPr>
        </p:nvSpPr>
        <p:spPr>
          <a:ln>
            <a:solidFill>
              <a:srgbClr val="002060"/>
            </a:solidFill>
          </a:ln>
        </p:spPr>
        <p:txBody>
          <a:bodyPr>
            <a:normAutofit fontScale="92500" lnSpcReduction="20000"/>
          </a:bodyPr>
          <a:lstStyle/>
          <a:p>
            <a:pPr marL="0" indent="0">
              <a:buClr>
                <a:srgbClr val="002060"/>
              </a:buClr>
              <a:buFont typeface="Wingdings 2" panose="05020102010507070707" pitchFamily="18" charset="2"/>
              <a:buNone/>
              <a:defRPr/>
            </a:pPr>
            <a:r>
              <a:rPr lang="en-US" dirty="0">
                <a:solidFill>
                  <a:srgbClr val="002060"/>
                </a:solidFill>
              </a:rPr>
              <a:t> </a:t>
            </a:r>
          </a:p>
          <a:p>
            <a:pPr>
              <a:buClr>
                <a:srgbClr val="002060"/>
              </a:buClr>
              <a:defRPr/>
            </a:pPr>
            <a:r>
              <a:rPr lang="en-US" sz="3200" dirty="0">
                <a:solidFill>
                  <a:srgbClr val="002060"/>
                </a:solidFill>
              </a:rPr>
              <a:t>A negative employment action is not retaliatory merely because it occurs after the employee engages in protected activity</a:t>
            </a:r>
          </a:p>
          <a:p>
            <a:pPr>
              <a:buClr>
                <a:srgbClr val="002060"/>
              </a:buClr>
              <a:defRPr/>
            </a:pPr>
            <a:r>
              <a:rPr lang="en-US" sz="3200" dirty="0">
                <a:solidFill>
                  <a:srgbClr val="002060"/>
                </a:solidFill>
              </a:rPr>
              <a:t>Employees continue to be subject to all job requirements and disciplinary rules after having engaged in such activity</a:t>
            </a:r>
          </a:p>
          <a:p>
            <a:pPr>
              <a:buClr>
                <a:srgbClr val="002060"/>
              </a:buClr>
              <a:defRPr/>
            </a:pPr>
            <a:r>
              <a:rPr lang="en-US" sz="3200" dirty="0">
                <a:solidFill>
                  <a:srgbClr val="002060"/>
                </a:solidFill>
              </a:rPr>
              <a:t>In order to establish a claim of retaliation, an individual must be able to show that the adverse action was motivated by the protected activity</a:t>
            </a:r>
          </a:p>
          <a:p>
            <a:pPr marL="0" indent="0">
              <a:buClr>
                <a:srgbClr val="002060"/>
              </a:buClr>
              <a:buFont typeface="Wingdings 2" panose="05020102010507070707" pitchFamily="18" charset="2"/>
              <a:buNone/>
              <a:defRPr/>
            </a:pPr>
            <a:endParaRPr lang="en-US"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FD67-AAD7-3D48-BD92-0722E6152A85}"/>
              </a:ext>
            </a:extLst>
          </p:cNvPr>
          <p:cNvSpPr>
            <a:spLocks noGrp="1"/>
          </p:cNvSpPr>
          <p:nvPr>
            <p:ph type="title"/>
          </p:nvPr>
        </p:nvSpPr>
        <p:spPr/>
        <p:txBody>
          <a:bodyPr/>
          <a:lstStyle/>
          <a:p>
            <a:r>
              <a:rPr lang="en-US" dirty="0"/>
              <a:t>Examples of how you can help prevent harassment or discrimination from occurring</a:t>
            </a:r>
          </a:p>
        </p:txBody>
      </p:sp>
      <p:sp>
        <p:nvSpPr>
          <p:cNvPr id="3" name="Content Placeholder 2">
            <a:extLst>
              <a:ext uri="{FF2B5EF4-FFF2-40B4-BE49-F238E27FC236}">
                <a16:creationId xmlns:a16="http://schemas.microsoft.com/office/drawing/2014/main" id="{01311F71-6864-1741-B8C3-81A824173699}"/>
              </a:ext>
            </a:extLst>
          </p:cNvPr>
          <p:cNvSpPr>
            <a:spLocks noGrp="1"/>
          </p:cNvSpPr>
          <p:nvPr>
            <p:ph idx="1"/>
          </p:nvPr>
        </p:nvSpPr>
        <p:spPr/>
        <p:txBody>
          <a:bodyPr>
            <a:normAutofit/>
          </a:bodyPr>
          <a:lstStyle/>
          <a:p>
            <a:pPr lvl="0">
              <a:buClr>
                <a:srgbClr val="002060"/>
              </a:buClr>
            </a:pPr>
            <a:r>
              <a:rPr lang="en-US" dirty="0">
                <a:solidFill>
                  <a:srgbClr val="002060"/>
                </a:solidFill>
              </a:rPr>
              <a:t>Always conduct yourself professionally and be sensitive to cultural and other differences amongst colleagues</a:t>
            </a:r>
          </a:p>
          <a:p>
            <a:pPr lvl="0">
              <a:buClr>
                <a:srgbClr val="002060"/>
              </a:buClr>
            </a:pPr>
            <a:r>
              <a:rPr lang="en-US" dirty="0">
                <a:solidFill>
                  <a:srgbClr val="002060"/>
                </a:solidFill>
              </a:rPr>
              <a:t>Avoid any conduct or comments which may be interpreted as sexual or discriminatory</a:t>
            </a:r>
          </a:p>
          <a:p>
            <a:pPr lvl="0">
              <a:buClr>
                <a:srgbClr val="002060"/>
              </a:buClr>
            </a:pPr>
            <a:r>
              <a:rPr lang="en-US" dirty="0">
                <a:solidFill>
                  <a:srgbClr val="002060"/>
                </a:solidFill>
              </a:rPr>
              <a:t>Support co-workers and colleagues who voice concerns about harassment or discrimination in the workplace</a:t>
            </a:r>
          </a:p>
          <a:p>
            <a:pPr lvl="0">
              <a:buClr>
                <a:srgbClr val="002060"/>
              </a:buClr>
            </a:pPr>
            <a:r>
              <a:rPr lang="en-US" dirty="0">
                <a:solidFill>
                  <a:srgbClr val="002060"/>
                </a:solidFill>
              </a:rPr>
              <a:t>Immediately report inappropriate behavior to senior leadership</a:t>
            </a:r>
          </a:p>
          <a:p>
            <a:pPr lvl="0">
              <a:buClr>
                <a:srgbClr val="002060"/>
              </a:buClr>
            </a:pPr>
            <a:r>
              <a:rPr lang="en-US" dirty="0">
                <a:solidFill>
                  <a:srgbClr val="002060"/>
                </a:solidFill>
              </a:rPr>
              <a:t>Discourage actions or conversations which are inappropriate for the workplace</a:t>
            </a:r>
          </a:p>
          <a:p>
            <a:pPr lvl="0">
              <a:buClr>
                <a:srgbClr val="002060"/>
              </a:buClr>
            </a:pPr>
            <a:r>
              <a:rPr lang="en-US" dirty="0">
                <a:solidFill>
                  <a:srgbClr val="002060"/>
                </a:solidFill>
              </a:rPr>
              <a:t>Be familiar with the law</a:t>
            </a:r>
          </a:p>
          <a:p>
            <a:pPr lvl="0"/>
            <a:endParaRPr lang="en-US" dirty="0">
              <a:solidFill>
                <a:srgbClr val="002060"/>
              </a:solidFill>
            </a:endParaRPr>
          </a:p>
          <a:p>
            <a:pPr algn="just">
              <a:buClr>
                <a:srgbClr val="002060"/>
              </a:buClr>
            </a:pPr>
            <a:endParaRPr lang="en-US" dirty="0"/>
          </a:p>
        </p:txBody>
      </p:sp>
    </p:spTree>
    <p:extLst>
      <p:ext uri="{BB962C8B-B14F-4D97-AF65-F5344CB8AC3E}">
        <p14:creationId xmlns:p14="http://schemas.microsoft.com/office/powerpoint/2010/main" val="146457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8</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Jasmine complained about a male co-worker because this male co-worker said that he liked Jasmine’s new haircut. Jasmine brought this complaint to her supervisor, Karen, who became annoyed that Jasmine made such a big deal over what Karen viewed as nothing.  After the complaint, Karen took Jasmine off the schedule because she did not want to hear any more complaining.</a:t>
            </a:r>
          </a:p>
        </p:txBody>
      </p:sp>
    </p:spTree>
    <p:extLst>
      <p:ext uri="{BB962C8B-B14F-4D97-AF65-F5344CB8AC3E}">
        <p14:creationId xmlns:p14="http://schemas.microsoft.com/office/powerpoint/2010/main" val="99415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8</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True or False: This was sexual harassment</a:t>
            </a:r>
          </a:p>
          <a:p>
            <a:pPr marL="306000" indent="-306000" eaLnBrk="1" fontAlgn="auto" hangingPunct="1">
              <a:buClr>
                <a:srgbClr val="002060"/>
              </a:buClr>
              <a:defRPr/>
            </a:pPr>
            <a:r>
              <a:rPr lang="en-US" dirty="0">
                <a:solidFill>
                  <a:srgbClr val="002060"/>
                </a:solidFill>
              </a:rPr>
              <a:t>True or False: This was retaliation.</a:t>
            </a:r>
          </a:p>
        </p:txBody>
      </p:sp>
    </p:spTree>
    <p:extLst>
      <p:ext uri="{BB962C8B-B14F-4D97-AF65-F5344CB8AC3E}">
        <p14:creationId xmlns:p14="http://schemas.microsoft.com/office/powerpoint/2010/main" val="2266522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2D771F-541C-4B2A-B1E4-144D47668ECA}"/>
              </a:ext>
            </a:extLst>
          </p:cNvPr>
          <p:cNvSpPr>
            <a:spLocks noGrp="1"/>
          </p:cNvSpPr>
          <p:nvPr>
            <p:ph type="title"/>
          </p:nvPr>
        </p:nvSpPr>
        <p:spPr>
          <a:xfrm>
            <a:off x="959157" y="1113764"/>
            <a:ext cx="3269749" cy="4624327"/>
          </a:xfrm>
        </p:spPr>
        <p:txBody>
          <a:bodyPr anchor="ctr">
            <a:normAutofit/>
          </a:bodyPr>
          <a:lstStyle/>
          <a:p>
            <a:pPr>
              <a:defRPr/>
            </a:pPr>
            <a:r>
              <a:rPr lang="en-US" sz="3000">
                <a:solidFill>
                  <a:srgbClr val="FFFFFF"/>
                </a:solidFill>
              </a:rPr>
              <a:t>anti-fraternization policies</a:t>
            </a:r>
          </a:p>
        </p:txBody>
      </p:sp>
      <p:sp>
        <p:nvSpPr>
          <p:cNvPr id="40963" name="Content Placeholder 2">
            <a:extLst>
              <a:ext uri="{FF2B5EF4-FFF2-40B4-BE49-F238E27FC236}">
                <a16:creationId xmlns:a16="http://schemas.microsoft.com/office/drawing/2014/main" id="{3BBFBDF0-B4E3-4CD8-902A-DB9993540AF1}"/>
              </a:ext>
            </a:extLst>
          </p:cNvPr>
          <p:cNvSpPr>
            <a:spLocks noGrp="1"/>
          </p:cNvSpPr>
          <p:nvPr>
            <p:ph idx="1"/>
          </p:nvPr>
        </p:nvSpPr>
        <p:spPr>
          <a:xfrm>
            <a:off x="5155905" y="1113764"/>
            <a:ext cx="6108179" cy="4624327"/>
          </a:xfrm>
        </p:spPr>
        <p:txBody>
          <a:bodyPr anchor="ctr">
            <a:normAutofit/>
          </a:bodyPr>
          <a:lstStyle/>
          <a:p>
            <a:pPr>
              <a:buClr>
                <a:srgbClr val="002060"/>
              </a:buClr>
            </a:pPr>
            <a:r>
              <a:rPr lang="en-US" altLang="en-US" dirty="0">
                <a:solidFill>
                  <a:srgbClr val="002060"/>
                </a:solidFill>
              </a:rPr>
              <a:t>Remember that unlawful harassment requires that the conduct be unwelcomed.</a:t>
            </a:r>
          </a:p>
          <a:p>
            <a:pPr>
              <a:buClr>
                <a:srgbClr val="002060"/>
              </a:buClr>
            </a:pPr>
            <a:r>
              <a:rPr lang="en-US" altLang="en-US" dirty="0">
                <a:solidFill>
                  <a:srgbClr val="002060"/>
                </a:solidFill>
              </a:rPr>
              <a:t>While they may/should be discouraged, absent any anti-fraternization policy, a consensual intra-office relationship is generally not unlawful.</a:t>
            </a:r>
          </a:p>
        </p:txBody>
      </p:sp>
    </p:spTree>
    <p:extLst>
      <p:ext uri="{BB962C8B-B14F-4D97-AF65-F5344CB8AC3E}">
        <p14:creationId xmlns:p14="http://schemas.microsoft.com/office/powerpoint/2010/main" val="2611652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581192" y="641653"/>
            <a:ext cx="11029616" cy="1095560"/>
          </a:xfrm>
        </p:spPr>
        <p:txBody>
          <a:bodyPr anchor="t">
            <a:normAutofit/>
          </a:bodyPr>
          <a:lstStyle/>
          <a:p>
            <a:pPr eaLnBrk="1" fontAlgn="auto" hangingPunct="1">
              <a:spcAft>
                <a:spcPts val="0"/>
              </a:spcAft>
              <a:defRPr/>
            </a:pPr>
            <a:r>
              <a:rPr lang="en-US" dirty="0">
                <a:solidFill>
                  <a:srgbClr val="002060"/>
                </a:solidFill>
              </a:rPr>
              <a:t>harassment examples:  Example 9</a:t>
            </a:r>
          </a:p>
        </p:txBody>
      </p:sp>
      <p:sp>
        <p:nvSpPr>
          <p:cNvPr id="10" name="Rectangle 9">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81192" y="1879600"/>
            <a:ext cx="11029615" cy="3979200"/>
          </a:xfrm>
        </p:spPr>
        <p:txBody>
          <a:bodyPr rtlCol="0">
            <a:normAutofit/>
          </a:bodyPr>
          <a:lstStyle/>
          <a:p>
            <a:pPr marL="0" indent="0" eaLnBrk="1" fontAlgn="auto" hangingPunct="1">
              <a:buClr>
                <a:srgbClr val="002060"/>
              </a:buClr>
              <a:buNone/>
              <a:defRPr/>
            </a:pPr>
            <a:r>
              <a:rPr lang="en-US" sz="3200" dirty="0">
                <a:solidFill>
                  <a:srgbClr val="002060"/>
                </a:solidFill>
              </a:rPr>
              <a:t>Bill and his coworker Rachel have been friendly in the past and have hung out as friends outside the office.  Bill recently broke up with his girlfriend, and asked Rachel to go on a date with him, and she accepted.  Rachel felt the date went fine but decided she did not want to go on a second date and communicated that to Bill.  Bill waited a month, and then began pressuring Rachel for more dates, which she keeps refusing.</a:t>
            </a:r>
          </a:p>
        </p:txBody>
      </p:sp>
    </p:spTree>
    <p:extLst>
      <p:ext uri="{BB962C8B-B14F-4D97-AF65-F5344CB8AC3E}">
        <p14:creationId xmlns:p14="http://schemas.microsoft.com/office/powerpoint/2010/main" val="82397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harassment examples:  Example 9</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p:spPr>
        <p:txBody>
          <a:bodyPr rtlCol="0" anchor="ctr">
            <a:normAutofit/>
          </a:bodyPr>
          <a:lstStyle/>
          <a:p>
            <a:pPr marL="306000" indent="-306000" eaLnBrk="1" fontAlgn="auto" hangingPunct="1">
              <a:buClr>
                <a:srgbClr val="002060"/>
              </a:buClr>
              <a:defRPr/>
            </a:pPr>
            <a:r>
              <a:rPr lang="en-US" dirty="0">
                <a:solidFill>
                  <a:srgbClr val="002060"/>
                </a:solidFill>
              </a:rPr>
              <a:t>Was it sexual harassment when Bill first asked Rachel for a date?</a:t>
            </a:r>
          </a:p>
          <a:p>
            <a:pPr marL="306000" indent="-306000" eaLnBrk="1" fontAlgn="auto" hangingPunct="1">
              <a:buClr>
                <a:srgbClr val="002060"/>
              </a:buClr>
              <a:defRPr/>
            </a:pPr>
            <a:r>
              <a:rPr lang="en-US" dirty="0">
                <a:solidFill>
                  <a:srgbClr val="002060"/>
                </a:solidFill>
              </a:rPr>
              <a:t>Can Rachel later complain of sexual harassment if she agreed to the first date?</a:t>
            </a:r>
          </a:p>
        </p:txBody>
      </p:sp>
    </p:spTree>
    <p:extLst>
      <p:ext uri="{BB962C8B-B14F-4D97-AF65-F5344CB8AC3E}">
        <p14:creationId xmlns:p14="http://schemas.microsoft.com/office/powerpoint/2010/main" val="40052292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965FBC-7B82-441A-A698-AD77511144F6}"/>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000" dirty="0">
                <a:solidFill>
                  <a:srgbClr val="FFFFFF"/>
                </a:solidFill>
              </a:rPr>
              <a:t>Available remedies for discrimination </a:t>
            </a:r>
          </a:p>
        </p:txBody>
      </p:sp>
      <p:sp>
        <p:nvSpPr>
          <p:cNvPr id="43011" name="Content Placeholder 2">
            <a:extLst>
              <a:ext uri="{FF2B5EF4-FFF2-40B4-BE49-F238E27FC236}">
                <a16:creationId xmlns:a16="http://schemas.microsoft.com/office/drawing/2014/main" id="{6020F29C-C954-4B80-8804-8AA811B34E91}"/>
              </a:ext>
            </a:extLst>
          </p:cNvPr>
          <p:cNvSpPr>
            <a:spLocks noGrp="1"/>
          </p:cNvSpPr>
          <p:nvPr>
            <p:ph idx="1"/>
          </p:nvPr>
        </p:nvSpPr>
        <p:spPr>
          <a:xfrm>
            <a:off x="5155905" y="1113764"/>
            <a:ext cx="6108179" cy="4624327"/>
          </a:xfrm>
        </p:spPr>
        <p:txBody>
          <a:bodyPr anchor="ctr">
            <a:normAutofit/>
          </a:bodyPr>
          <a:lstStyle/>
          <a:p>
            <a:pPr eaLnBrk="1" hangingPunct="1">
              <a:buClr>
                <a:srgbClr val="002060"/>
              </a:buClr>
            </a:pPr>
            <a:r>
              <a:rPr lang="en-US" altLang="en-US" dirty="0">
                <a:solidFill>
                  <a:srgbClr val="002060"/>
                </a:solidFill>
              </a:rPr>
              <a:t>An individual who succeeds on a discrimination or harassment claim may be eligible for the following remedies:</a:t>
            </a:r>
          </a:p>
          <a:p>
            <a:pPr lvl="1" eaLnBrk="1" hangingPunct="1">
              <a:buClr>
                <a:srgbClr val="002060"/>
              </a:buClr>
            </a:pPr>
            <a:r>
              <a:rPr lang="en-US" altLang="en-US" dirty="0">
                <a:solidFill>
                  <a:srgbClr val="002060"/>
                </a:solidFill>
              </a:rPr>
              <a:t>Injunctive relief: hiring or reinstatement; affirmative steps to avoid future discrimination, etc.</a:t>
            </a:r>
          </a:p>
          <a:p>
            <a:pPr lvl="1" eaLnBrk="1" hangingPunct="1">
              <a:buClr>
                <a:srgbClr val="002060"/>
              </a:buClr>
            </a:pPr>
            <a:r>
              <a:rPr lang="en-US" altLang="en-US" dirty="0">
                <a:solidFill>
                  <a:srgbClr val="002060"/>
                </a:solidFill>
              </a:rPr>
              <a:t>Back and front pay</a:t>
            </a:r>
          </a:p>
          <a:p>
            <a:pPr lvl="1" eaLnBrk="1" hangingPunct="1">
              <a:buClr>
                <a:srgbClr val="002060"/>
              </a:buClr>
            </a:pPr>
            <a:r>
              <a:rPr lang="en-US" altLang="en-US" dirty="0">
                <a:solidFill>
                  <a:srgbClr val="002060"/>
                </a:solidFill>
              </a:rPr>
              <a:t>Compensatory and punitive damages (if intentional):  </a:t>
            </a:r>
          </a:p>
          <a:p>
            <a:pPr lvl="2" eaLnBrk="1" hangingPunct="1">
              <a:buClr>
                <a:srgbClr val="002060"/>
              </a:buClr>
            </a:pPr>
            <a:r>
              <a:rPr lang="en-US" altLang="en-US" dirty="0">
                <a:solidFill>
                  <a:srgbClr val="002060"/>
                </a:solidFill>
              </a:rPr>
              <a:t>Future loss</a:t>
            </a:r>
          </a:p>
          <a:p>
            <a:pPr lvl="2" eaLnBrk="1" hangingPunct="1">
              <a:buClr>
                <a:srgbClr val="002060"/>
              </a:buClr>
            </a:pPr>
            <a:r>
              <a:rPr lang="en-US" altLang="en-US" dirty="0">
                <a:solidFill>
                  <a:srgbClr val="002060"/>
                </a:solidFill>
              </a:rPr>
              <a:t>Emotional distress</a:t>
            </a:r>
          </a:p>
          <a:p>
            <a:pPr lvl="2" eaLnBrk="1" hangingPunct="1">
              <a:buClr>
                <a:srgbClr val="002060"/>
              </a:buClr>
            </a:pPr>
            <a:r>
              <a:rPr lang="en-US" altLang="en-US" dirty="0">
                <a:solidFill>
                  <a:srgbClr val="002060"/>
                </a:solidFill>
              </a:rPr>
              <a:t>Pain and suffering</a:t>
            </a:r>
          </a:p>
          <a:p>
            <a:pPr lvl="2" eaLnBrk="1" hangingPunct="1">
              <a:buClr>
                <a:srgbClr val="002060"/>
              </a:buClr>
            </a:pPr>
            <a:r>
              <a:rPr lang="en-US" altLang="en-US" dirty="0">
                <a:solidFill>
                  <a:srgbClr val="002060"/>
                </a:solidFill>
              </a:rPr>
              <a:t>Loss of enjoyment of life </a:t>
            </a:r>
          </a:p>
          <a:p>
            <a:pPr lvl="1" eaLnBrk="1" hangingPunct="1">
              <a:buClr>
                <a:srgbClr val="002060"/>
              </a:buClr>
            </a:pPr>
            <a:r>
              <a:rPr lang="en-US" altLang="en-US" dirty="0">
                <a:solidFill>
                  <a:srgbClr val="002060"/>
                </a:solidFill>
              </a:rPr>
              <a:t>Attorneys’ fees and costs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24966-ECF8-4D08-9B22-34FA62BA55BC}"/>
              </a:ext>
            </a:extLst>
          </p:cNvPr>
          <p:cNvSpPr>
            <a:spLocks noGrp="1"/>
          </p:cNvSpPr>
          <p:nvPr>
            <p:ph type="title"/>
          </p:nvPr>
        </p:nvSpPr>
        <p:spPr>
          <a:xfrm>
            <a:off x="959157" y="1113764"/>
            <a:ext cx="3269749" cy="4624327"/>
          </a:xfrm>
        </p:spPr>
        <p:txBody>
          <a:bodyPr anchor="ctr">
            <a:normAutofit/>
          </a:bodyPr>
          <a:lstStyle/>
          <a:p>
            <a:pPr>
              <a:defRPr/>
            </a:pPr>
            <a:r>
              <a:rPr lang="en-US" sz="3200" dirty="0">
                <a:solidFill>
                  <a:srgbClr val="FFFFFF"/>
                </a:solidFill>
              </a:rPr>
              <a:t>Additional REMEDIES</a:t>
            </a:r>
          </a:p>
        </p:txBody>
      </p:sp>
      <p:sp>
        <p:nvSpPr>
          <p:cNvPr id="37891" name="Content Placeholder 2">
            <a:extLst>
              <a:ext uri="{FF2B5EF4-FFF2-40B4-BE49-F238E27FC236}">
                <a16:creationId xmlns:a16="http://schemas.microsoft.com/office/drawing/2014/main" id="{8499FF0F-DFCD-4E3A-BACB-01B6885AB90B}"/>
              </a:ext>
            </a:extLst>
          </p:cNvPr>
          <p:cNvSpPr>
            <a:spLocks noGrp="1"/>
          </p:cNvSpPr>
          <p:nvPr>
            <p:ph idx="1"/>
          </p:nvPr>
        </p:nvSpPr>
        <p:spPr>
          <a:xfrm>
            <a:off x="5155905" y="1113764"/>
            <a:ext cx="6108179" cy="4624327"/>
          </a:xfrm>
        </p:spPr>
        <p:txBody>
          <a:bodyPr anchor="ctr">
            <a:normAutofit/>
          </a:bodyPr>
          <a:lstStyle/>
          <a:p>
            <a:pPr>
              <a:buClr>
                <a:srgbClr val="002060"/>
              </a:buClr>
            </a:pPr>
            <a:r>
              <a:rPr lang="en-US" altLang="en-US" dirty="0">
                <a:solidFill>
                  <a:srgbClr val="002060"/>
                </a:solidFill>
              </a:rPr>
              <a:t>United States Equal Employment Opportunity Commission (EEOC) </a:t>
            </a:r>
          </a:p>
          <a:p>
            <a:pPr>
              <a:buClr>
                <a:srgbClr val="002060"/>
              </a:buClr>
            </a:pPr>
            <a:r>
              <a:rPr lang="en-US" altLang="en-US" dirty="0">
                <a:solidFill>
                  <a:srgbClr val="002060"/>
                </a:solidFill>
              </a:rPr>
              <a:t>An individual can typically file a complaint with the EEOC anytime within 300 days from the alleged discrimination</a:t>
            </a:r>
          </a:p>
          <a:p>
            <a:pPr>
              <a:buClr>
                <a:srgbClr val="002060"/>
              </a:buClr>
            </a:pPr>
            <a:r>
              <a:rPr lang="en-US" altLang="en-US" dirty="0">
                <a:solidFill>
                  <a:srgbClr val="002060"/>
                </a:solidFill>
              </a:rPr>
              <a:t>For more information, visit: www.eeoc.gov.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80C5AE-278C-48D1-AA8F-F3FE14E44A8A}"/>
              </a:ext>
            </a:extLst>
          </p:cNvPr>
          <p:cNvSpPr>
            <a:spLocks noGrp="1"/>
          </p:cNvSpPr>
          <p:nvPr>
            <p:ph type="title"/>
          </p:nvPr>
        </p:nvSpPr>
        <p:spPr>
          <a:xfrm>
            <a:off x="959157" y="1113764"/>
            <a:ext cx="3269749" cy="4624327"/>
          </a:xfrm>
        </p:spPr>
        <p:txBody>
          <a:bodyPr anchor="ctr">
            <a:normAutofit/>
          </a:bodyPr>
          <a:lstStyle/>
          <a:p>
            <a:pPr>
              <a:defRPr/>
            </a:pPr>
            <a:r>
              <a:rPr lang="en-US" sz="3200">
                <a:solidFill>
                  <a:srgbClr val="FFFFFF"/>
                </a:solidFill>
              </a:rPr>
              <a:t>Additional Remedies</a:t>
            </a:r>
          </a:p>
        </p:txBody>
      </p:sp>
      <p:sp>
        <p:nvSpPr>
          <p:cNvPr id="38915" name="Content Placeholder 2">
            <a:extLst>
              <a:ext uri="{FF2B5EF4-FFF2-40B4-BE49-F238E27FC236}">
                <a16:creationId xmlns:a16="http://schemas.microsoft.com/office/drawing/2014/main" id="{4CD35770-F0B1-4F03-8D9F-A7456B8C2BEA}"/>
              </a:ext>
            </a:extLst>
          </p:cNvPr>
          <p:cNvSpPr>
            <a:spLocks noGrp="1"/>
          </p:cNvSpPr>
          <p:nvPr>
            <p:ph idx="1"/>
          </p:nvPr>
        </p:nvSpPr>
        <p:spPr>
          <a:xfrm>
            <a:off x="5155905" y="1113764"/>
            <a:ext cx="6108179" cy="4624327"/>
          </a:xfrm>
        </p:spPr>
        <p:txBody>
          <a:bodyPr anchor="ctr">
            <a:normAutofit/>
          </a:bodyPr>
          <a:lstStyle/>
          <a:p>
            <a:pPr marL="0" indent="0">
              <a:buClr>
                <a:srgbClr val="002060"/>
              </a:buClr>
              <a:buNone/>
            </a:pPr>
            <a:endParaRPr lang="en-US" altLang="en-US" dirty="0">
              <a:solidFill>
                <a:srgbClr val="002060"/>
              </a:solidFill>
            </a:endParaRPr>
          </a:p>
          <a:p>
            <a:pPr>
              <a:buClr>
                <a:srgbClr val="002060"/>
              </a:buClr>
            </a:pPr>
            <a:r>
              <a:rPr lang="en-US" altLang="en-US" dirty="0">
                <a:solidFill>
                  <a:srgbClr val="002060"/>
                </a:solidFill>
              </a:rPr>
              <a:t>Many localities enforce laws protecting individuals from sexual harassment and discrimination. </a:t>
            </a:r>
          </a:p>
          <a:p>
            <a:pPr>
              <a:buClr>
                <a:srgbClr val="002060"/>
              </a:buClr>
            </a:pPr>
            <a:r>
              <a:rPr lang="en-US" altLang="en-US" dirty="0">
                <a:solidFill>
                  <a:srgbClr val="002060"/>
                </a:solidFill>
              </a:rPr>
              <a:t>New York has both the Division of Human Rights (NYS) and the Commission on Human Rights (NYC)</a:t>
            </a:r>
          </a:p>
          <a:p>
            <a:pPr>
              <a:buClr>
                <a:srgbClr val="002060"/>
              </a:buClr>
            </a:pPr>
            <a:r>
              <a:rPr lang="en-US" altLang="en-US" dirty="0">
                <a:solidFill>
                  <a:srgbClr val="002060"/>
                </a:solidFill>
              </a:rPr>
              <a:t>Harassment may constitute a crime if it involves things like physical touching, coerced physical confinement, or coerced sex acts – thus the District Attorney’s office or local police are also occasionally involved in harassment or discrimination complaints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2">
            <a:extLst>
              <a:ext uri="{FF2B5EF4-FFF2-40B4-BE49-F238E27FC236}">
                <a16:creationId xmlns:a16="http://schemas.microsoft.com/office/drawing/2014/main" id="{D7834585-F49B-43A2-9226-38EBB9CE63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F32E6-6D97-4753-BEBB-C1CE89A2328B}"/>
              </a:ext>
            </a:extLst>
          </p:cNvPr>
          <p:cNvSpPr>
            <a:spLocks noGrp="1"/>
          </p:cNvSpPr>
          <p:nvPr>
            <p:ph type="ctrTitle"/>
          </p:nvPr>
        </p:nvSpPr>
        <p:spPr>
          <a:xfrm>
            <a:off x="2156346" y="1097109"/>
            <a:ext cx="5439267" cy="4576358"/>
          </a:xfrm>
        </p:spPr>
        <p:txBody>
          <a:bodyPr anchor="ctr">
            <a:normAutofit/>
          </a:bodyPr>
          <a:lstStyle/>
          <a:p>
            <a:pPr eaLnBrk="1" fontAlgn="auto" hangingPunct="1">
              <a:spcAft>
                <a:spcPts val="0"/>
              </a:spcAft>
              <a:defRPr/>
            </a:pPr>
            <a:r>
              <a:rPr lang="en-US">
                <a:solidFill>
                  <a:schemeClr val="tx2">
                    <a:lumMod val="75000"/>
                  </a:schemeClr>
                </a:solidFill>
              </a:rPr>
              <a:t>Questions???</a:t>
            </a:r>
          </a:p>
        </p:txBody>
      </p:sp>
      <p:sp>
        <p:nvSpPr>
          <p:cNvPr id="29" name="Rectangle 24">
            <a:extLst>
              <a:ext uri="{FF2B5EF4-FFF2-40B4-BE49-F238E27FC236}">
                <a16:creationId xmlns:a16="http://schemas.microsoft.com/office/drawing/2014/main" id="{F5549486-A8CA-4D47-92EC-B95E900CA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A94003D5-55DD-4968-8D94-E9705D54A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69" y="453642"/>
            <a:ext cx="3625597" cy="586329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2984A-58AC-45C4-9BD9-85A2FD1197A5}"/>
              </a:ext>
            </a:extLst>
          </p:cNvPr>
          <p:cNvSpPr>
            <a:spLocks noGrp="1"/>
          </p:cNvSpPr>
          <p:nvPr>
            <p:ph type="title"/>
          </p:nvPr>
        </p:nvSpPr>
        <p:spPr/>
        <p:txBody>
          <a:bodyPr/>
          <a:lstStyle/>
          <a:p>
            <a:pPr>
              <a:defRPr/>
            </a:pPr>
            <a:r>
              <a:rPr lang="en-US" dirty="0"/>
              <a:t>HISTORY:  title vii</a:t>
            </a:r>
          </a:p>
        </p:txBody>
      </p:sp>
      <p:sp>
        <p:nvSpPr>
          <p:cNvPr id="14339" name="Content Placeholder 2">
            <a:extLst>
              <a:ext uri="{FF2B5EF4-FFF2-40B4-BE49-F238E27FC236}">
                <a16:creationId xmlns:a16="http://schemas.microsoft.com/office/drawing/2014/main" id="{8D7C664C-8F9A-497D-BCD9-B01D895940DD}"/>
              </a:ext>
            </a:extLst>
          </p:cNvPr>
          <p:cNvSpPr>
            <a:spLocks noGrp="1"/>
          </p:cNvSpPr>
          <p:nvPr>
            <p:ph idx="1"/>
          </p:nvPr>
        </p:nvSpPr>
        <p:spPr>
          <a:ln>
            <a:solidFill>
              <a:srgbClr val="002060"/>
            </a:solidFill>
          </a:ln>
        </p:spPr>
        <p:txBody>
          <a:bodyPr>
            <a:normAutofit/>
          </a:bodyPr>
          <a:lstStyle/>
          <a:p>
            <a:pPr algn="just">
              <a:buClr>
                <a:srgbClr val="002060"/>
              </a:buClr>
            </a:pPr>
            <a:r>
              <a:rPr lang="en-US" altLang="en-US" sz="2600" dirty="0">
                <a:solidFill>
                  <a:srgbClr val="002060"/>
                </a:solidFill>
              </a:rPr>
              <a:t>1964: The Civil Rights Act of 1964 (“Title VII”) is passed</a:t>
            </a:r>
          </a:p>
          <a:p>
            <a:pPr lvl="1">
              <a:buClr>
                <a:srgbClr val="002060"/>
              </a:buClr>
            </a:pPr>
            <a:r>
              <a:rPr lang="en-US" dirty="0">
                <a:solidFill>
                  <a:srgbClr val="002060"/>
                </a:solidFill>
              </a:rPr>
              <a:t>It shall be an unlawful employment practice for an employer -</a:t>
            </a:r>
          </a:p>
          <a:p>
            <a:pPr lvl="2">
              <a:buClr>
                <a:srgbClr val="002060"/>
              </a:buClr>
            </a:pPr>
            <a:r>
              <a:rPr lang="en-US" sz="1600" dirty="0">
                <a:solidFill>
                  <a:srgbClr val="002060"/>
                </a:solidFill>
              </a:rPr>
              <a:t>(1) to fail or refuse to hire or to discharge any individual, </a:t>
            </a:r>
            <a:r>
              <a:rPr lang="en-US" sz="1600" u="sng" dirty="0">
                <a:solidFill>
                  <a:srgbClr val="002060"/>
                </a:solidFill>
              </a:rPr>
              <a:t>or otherwise to discriminate against any individual with respect to his compensation, terms, conditions, or privileges of employment</a:t>
            </a:r>
            <a:r>
              <a:rPr lang="en-US" sz="1600" dirty="0">
                <a:solidFill>
                  <a:srgbClr val="002060"/>
                </a:solidFill>
              </a:rPr>
              <a:t>, because of such individual's race, color, religion, sex, or national origin</a:t>
            </a:r>
          </a:p>
          <a:p>
            <a:pPr>
              <a:buClr>
                <a:srgbClr val="002060"/>
              </a:buClr>
            </a:pPr>
            <a:r>
              <a:rPr lang="en-US" sz="2600" dirty="0">
                <a:solidFill>
                  <a:srgbClr val="002060"/>
                </a:solidFill>
              </a:rPr>
              <a:t>1998: U.S. Supreme Court decides the “Faragher” and ”</a:t>
            </a:r>
            <a:r>
              <a:rPr lang="en-US" sz="2600" dirty="0" err="1">
                <a:solidFill>
                  <a:srgbClr val="002060"/>
                </a:solidFill>
              </a:rPr>
              <a:t>Ellerth</a:t>
            </a:r>
            <a:r>
              <a:rPr lang="en-US" sz="2600" dirty="0">
                <a:solidFill>
                  <a:srgbClr val="002060"/>
                </a:solidFill>
              </a:rPr>
              <a:t>” cases</a:t>
            </a:r>
          </a:p>
          <a:p>
            <a:pPr lvl="1">
              <a:buClr>
                <a:srgbClr val="002060"/>
              </a:buClr>
            </a:pPr>
            <a:r>
              <a:rPr lang="en-US" dirty="0">
                <a:solidFill>
                  <a:srgbClr val="002060"/>
                </a:solidFill>
              </a:rPr>
              <a:t>Employers are liable for employment actions made against employees as a result of sexual harassment or discrimination</a:t>
            </a:r>
          </a:p>
          <a:p>
            <a:pPr lvl="1">
              <a:buClr>
                <a:srgbClr val="002060"/>
              </a:buClr>
            </a:pPr>
            <a:r>
              <a:rPr lang="en-US" dirty="0">
                <a:solidFill>
                  <a:srgbClr val="002060"/>
                </a:solidFill>
              </a:rPr>
              <a:t>Also the availability of a defense for employers who exercised a reasonable care to prevent harassment </a:t>
            </a:r>
          </a:p>
          <a:p>
            <a:pPr lvl="2">
              <a:buClr>
                <a:srgbClr val="002060"/>
              </a:buClr>
            </a:pPr>
            <a:r>
              <a:rPr lang="en-US" dirty="0">
                <a:solidFill>
                  <a:srgbClr val="002060"/>
                </a:solidFill>
              </a:rPr>
              <a:t>Need to show a couple of things, including that you have anti-harassment policies, a complaint procedure, you investigate complaints, and provide prompt corrective action</a:t>
            </a:r>
            <a:endParaRPr lang="en-US" altLang="en-US" sz="2800" dirty="0">
              <a:solidFill>
                <a:srgbClr val="002060"/>
              </a:solidFill>
            </a:endParaRPr>
          </a:p>
        </p:txBody>
      </p:sp>
    </p:spTree>
    <p:extLst>
      <p:ext uri="{BB962C8B-B14F-4D97-AF65-F5344CB8AC3E}">
        <p14:creationId xmlns:p14="http://schemas.microsoft.com/office/powerpoint/2010/main" val="72220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2984A-58AC-45C4-9BD9-85A2FD1197A5}"/>
              </a:ext>
            </a:extLst>
          </p:cNvPr>
          <p:cNvSpPr>
            <a:spLocks noGrp="1"/>
          </p:cNvSpPr>
          <p:nvPr>
            <p:ph type="title"/>
          </p:nvPr>
        </p:nvSpPr>
        <p:spPr/>
        <p:txBody>
          <a:bodyPr/>
          <a:lstStyle/>
          <a:p>
            <a:pPr>
              <a:defRPr/>
            </a:pPr>
            <a:r>
              <a:rPr lang="en-US" dirty="0" err="1"/>
              <a:t>HistorY</a:t>
            </a:r>
            <a:r>
              <a:rPr lang="en-US" dirty="0"/>
              <a:t>:  #</a:t>
            </a:r>
            <a:r>
              <a:rPr lang="en-US" dirty="0" err="1"/>
              <a:t>metoo</a:t>
            </a:r>
            <a:endParaRPr lang="en-US" dirty="0"/>
          </a:p>
        </p:txBody>
      </p:sp>
      <p:sp>
        <p:nvSpPr>
          <p:cNvPr id="14339" name="Content Placeholder 2">
            <a:extLst>
              <a:ext uri="{FF2B5EF4-FFF2-40B4-BE49-F238E27FC236}">
                <a16:creationId xmlns:a16="http://schemas.microsoft.com/office/drawing/2014/main" id="{8D7C664C-8F9A-497D-BCD9-B01D895940DD}"/>
              </a:ext>
            </a:extLst>
          </p:cNvPr>
          <p:cNvSpPr>
            <a:spLocks noGrp="1"/>
          </p:cNvSpPr>
          <p:nvPr>
            <p:ph idx="1"/>
          </p:nvPr>
        </p:nvSpPr>
        <p:spPr>
          <a:ln>
            <a:solidFill>
              <a:srgbClr val="002060"/>
            </a:solidFill>
          </a:ln>
        </p:spPr>
        <p:txBody>
          <a:bodyPr/>
          <a:lstStyle/>
          <a:p>
            <a:pPr algn="just">
              <a:buClr>
                <a:srgbClr val="002060"/>
              </a:buClr>
            </a:pPr>
            <a:r>
              <a:rPr lang="en-US" altLang="en-US" sz="2800" dirty="0">
                <a:solidFill>
                  <a:srgbClr val="002060"/>
                </a:solidFill>
              </a:rPr>
              <a:t>On April 12, 2018, Governor Cuomo signed into law the 2019 New York State Budget, updating the State’s sexual harassment laws.</a:t>
            </a:r>
          </a:p>
          <a:p>
            <a:pPr algn="just">
              <a:buClr>
                <a:srgbClr val="002060"/>
              </a:buClr>
            </a:pPr>
            <a:r>
              <a:rPr lang="en-US" altLang="en-US" sz="2800" dirty="0">
                <a:solidFill>
                  <a:srgbClr val="002060"/>
                </a:solidFill>
              </a:rPr>
              <a:t>Every employer in New York State is required to adopt a sexual harassment prevention policy that meets or exceeds the State’s minimum standards.</a:t>
            </a:r>
          </a:p>
          <a:p>
            <a:pPr algn="just">
              <a:buClr>
                <a:srgbClr val="002060"/>
              </a:buClr>
            </a:pPr>
            <a:r>
              <a:rPr lang="en-US" altLang="en-US" sz="2800" dirty="0">
                <a:solidFill>
                  <a:srgbClr val="002060"/>
                </a:solidFill>
              </a:rPr>
              <a:t>Every Employer in New York State is required to provide employees with annual sexual harassment prevention training.</a:t>
            </a:r>
          </a:p>
        </p:txBody>
      </p:sp>
    </p:spTree>
    <p:extLst>
      <p:ext uri="{BB962C8B-B14F-4D97-AF65-F5344CB8AC3E}">
        <p14:creationId xmlns:p14="http://schemas.microsoft.com/office/powerpoint/2010/main" val="411185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C2984A-58AC-45C4-9BD9-85A2FD1197A5}"/>
              </a:ext>
            </a:extLst>
          </p:cNvPr>
          <p:cNvSpPr>
            <a:spLocks noGrp="1"/>
          </p:cNvSpPr>
          <p:nvPr>
            <p:ph type="title"/>
          </p:nvPr>
        </p:nvSpPr>
        <p:spPr>
          <a:xfrm>
            <a:off x="959157" y="1113764"/>
            <a:ext cx="3269749" cy="4624327"/>
          </a:xfrm>
        </p:spPr>
        <p:txBody>
          <a:bodyPr anchor="ctr">
            <a:normAutofit/>
          </a:bodyPr>
          <a:lstStyle/>
          <a:p>
            <a:pPr>
              <a:defRPr/>
            </a:pPr>
            <a:r>
              <a:rPr lang="en-US" sz="3200" dirty="0">
                <a:solidFill>
                  <a:srgbClr val="FFFFFF"/>
                </a:solidFill>
              </a:rPr>
              <a:t>History: </a:t>
            </a:r>
            <a:r>
              <a:rPr lang="en-US" sz="3200" i="1" dirty="0">
                <a:solidFill>
                  <a:srgbClr val="FFFFFF"/>
                </a:solidFill>
              </a:rPr>
              <a:t>Bostock </a:t>
            </a:r>
            <a:r>
              <a:rPr lang="en-US" sz="3200" i="1" cap="none" dirty="0">
                <a:solidFill>
                  <a:srgbClr val="FFFFFF"/>
                </a:solidFill>
              </a:rPr>
              <a:t>v. </a:t>
            </a:r>
            <a:r>
              <a:rPr lang="en-US" sz="3200" i="1" dirty="0">
                <a:solidFill>
                  <a:srgbClr val="FFFFFF"/>
                </a:solidFill>
              </a:rPr>
              <a:t>clayton county, Georgia</a:t>
            </a:r>
            <a:endParaRPr lang="en-US" sz="3200" dirty="0">
              <a:solidFill>
                <a:srgbClr val="FFFFFF"/>
              </a:solidFill>
            </a:endParaRPr>
          </a:p>
        </p:txBody>
      </p:sp>
      <p:sp>
        <p:nvSpPr>
          <p:cNvPr id="14339" name="Content Placeholder 2">
            <a:extLst>
              <a:ext uri="{FF2B5EF4-FFF2-40B4-BE49-F238E27FC236}">
                <a16:creationId xmlns:a16="http://schemas.microsoft.com/office/drawing/2014/main" id="{8D7C664C-8F9A-497D-BCD9-B01D895940DD}"/>
              </a:ext>
            </a:extLst>
          </p:cNvPr>
          <p:cNvSpPr>
            <a:spLocks noGrp="1"/>
          </p:cNvSpPr>
          <p:nvPr>
            <p:ph idx="1"/>
          </p:nvPr>
        </p:nvSpPr>
        <p:spPr>
          <a:xfrm>
            <a:off x="5155905" y="1113764"/>
            <a:ext cx="6108179" cy="4624327"/>
          </a:xfrm>
          <a:ln>
            <a:solidFill>
              <a:srgbClr val="002060"/>
            </a:solidFill>
          </a:ln>
        </p:spPr>
        <p:txBody>
          <a:bodyPr anchor="ctr">
            <a:normAutofit/>
          </a:bodyPr>
          <a:lstStyle/>
          <a:p>
            <a:pPr>
              <a:buClr>
                <a:srgbClr val="002060"/>
              </a:buClr>
            </a:pPr>
            <a:r>
              <a:rPr lang="en-US" altLang="en-US" dirty="0">
                <a:solidFill>
                  <a:srgbClr val="002060"/>
                </a:solidFill>
              </a:rPr>
              <a:t>On June 15, 2020, the U.S. Supreme Court held that an employer who fires an individual merely for being gay or transgender violates Title VII.</a:t>
            </a:r>
          </a:p>
          <a:p>
            <a:pPr>
              <a:buClr>
                <a:srgbClr val="002060"/>
              </a:buClr>
            </a:pPr>
            <a:r>
              <a:rPr lang="en-US" altLang="en-US" dirty="0">
                <a:solidFill>
                  <a:srgbClr val="002060"/>
                </a:solidFill>
              </a:rPr>
              <a:t>Case was a 6-3 decision, written by Justice Gorsuch (an appointee of President Trump), and joined by Chief Justice Roberts (an appointee of President George W. Bush), and Justices Ginsburg, Breyer, Kagan, and Sotomayor.</a:t>
            </a:r>
          </a:p>
        </p:txBody>
      </p:sp>
    </p:spTree>
    <p:extLst>
      <p:ext uri="{BB962C8B-B14F-4D97-AF65-F5344CB8AC3E}">
        <p14:creationId xmlns:p14="http://schemas.microsoft.com/office/powerpoint/2010/main" val="1418075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C3178-0D1B-4F77-BA3C-495EA1EC7DD5}"/>
              </a:ext>
            </a:extLst>
          </p:cNvPr>
          <p:cNvSpPr>
            <a:spLocks noGrp="1"/>
          </p:cNvSpPr>
          <p:nvPr>
            <p:ph type="title"/>
          </p:nvPr>
        </p:nvSpPr>
        <p:spPr>
          <a:xfrm>
            <a:off x="959157" y="1113764"/>
            <a:ext cx="3269749" cy="4624327"/>
          </a:xfrm>
        </p:spPr>
        <p:txBody>
          <a:bodyPr anchor="ctr">
            <a:normAutofit/>
          </a:bodyPr>
          <a:lstStyle/>
          <a:p>
            <a:pPr eaLnBrk="1" fontAlgn="auto" hangingPunct="1">
              <a:spcAft>
                <a:spcPts val="0"/>
              </a:spcAft>
              <a:defRPr/>
            </a:pPr>
            <a:r>
              <a:rPr lang="en-US" sz="3200" dirty="0">
                <a:solidFill>
                  <a:srgbClr val="FFFFFF"/>
                </a:solidFill>
              </a:rPr>
              <a:t>STATISTICS</a:t>
            </a:r>
          </a:p>
        </p:txBody>
      </p:sp>
      <p:sp>
        <p:nvSpPr>
          <p:cNvPr id="3" name="Content Placeholder 2">
            <a:extLst>
              <a:ext uri="{FF2B5EF4-FFF2-40B4-BE49-F238E27FC236}">
                <a16:creationId xmlns:a16="http://schemas.microsoft.com/office/drawing/2014/main" id="{E16A4A76-0059-4205-9890-BAFCDE4FCE69}"/>
              </a:ext>
            </a:extLst>
          </p:cNvPr>
          <p:cNvSpPr>
            <a:spLocks noGrp="1"/>
          </p:cNvSpPr>
          <p:nvPr>
            <p:ph idx="1"/>
          </p:nvPr>
        </p:nvSpPr>
        <p:spPr>
          <a:xfrm>
            <a:off x="5155905" y="1113764"/>
            <a:ext cx="6108179" cy="4624327"/>
          </a:xfrm>
          <a:ln>
            <a:solidFill>
              <a:srgbClr val="002060"/>
            </a:solidFill>
          </a:ln>
        </p:spPr>
        <p:txBody>
          <a:bodyPr rtlCol="0" anchor="ctr">
            <a:normAutofit/>
          </a:bodyPr>
          <a:lstStyle/>
          <a:p>
            <a:pPr marL="306000" indent="-306000" eaLnBrk="1" fontAlgn="auto" hangingPunct="1">
              <a:buClr>
                <a:srgbClr val="002060"/>
              </a:buClr>
              <a:defRPr/>
            </a:pPr>
            <a:r>
              <a:rPr lang="en-US" dirty="0">
                <a:solidFill>
                  <a:srgbClr val="002060"/>
                </a:solidFill>
              </a:rPr>
              <a:t>5 million workers experience sexual harassment each year. </a:t>
            </a:r>
          </a:p>
          <a:p>
            <a:pPr marL="306000" indent="-306000" eaLnBrk="1" fontAlgn="auto" hangingPunct="1">
              <a:buClr>
                <a:srgbClr val="002060"/>
              </a:buClr>
              <a:defRPr/>
            </a:pPr>
            <a:r>
              <a:rPr lang="en-US" dirty="0">
                <a:solidFill>
                  <a:srgbClr val="002060"/>
                </a:solidFill>
              </a:rPr>
              <a:t>More than 1 in 3 women experience sexual harassment in the workplace.</a:t>
            </a:r>
          </a:p>
          <a:p>
            <a:pPr marL="306000" indent="-306000" eaLnBrk="1" fontAlgn="auto" hangingPunct="1">
              <a:buClr>
                <a:srgbClr val="002060"/>
              </a:buClr>
              <a:defRPr/>
            </a:pPr>
            <a:r>
              <a:rPr lang="en-US" dirty="0">
                <a:solidFill>
                  <a:srgbClr val="002060"/>
                </a:solidFill>
              </a:rPr>
              <a:t>90% of transgender and non-binary people report experiencing harassment in the workplace.</a:t>
            </a:r>
          </a:p>
          <a:p>
            <a:pPr marL="306000" indent="-306000" eaLnBrk="1" fontAlgn="auto" hangingPunct="1">
              <a:buClr>
                <a:srgbClr val="002060"/>
              </a:buClr>
              <a:defRPr/>
            </a:pPr>
            <a:r>
              <a:rPr lang="en-US" dirty="0">
                <a:solidFill>
                  <a:srgbClr val="002060"/>
                </a:solidFill>
              </a:rPr>
              <a:t>EEOC recovered approximately $440 million in relief from employers in 2020</a:t>
            </a:r>
          </a:p>
        </p:txBody>
      </p:sp>
    </p:spTree>
    <p:extLst>
      <p:ext uri="{BB962C8B-B14F-4D97-AF65-F5344CB8AC3E}">
        <p14:creationId xmlns:p14="http://schemas.microsoft.com/office/powerpoint/2010/main" val="200013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A0D9-12F4-491E-924D-0263BAF8FE68}"/>
              </a:ext>
            </a:extLst>
          </p:cNvPr>
          <p:cNvSpPr>
            <a:spLocks noGrp="1"/>
          </p:cNvSpPr>
          <p:nvPr>
            <p:ph type="title"/>
          </p:nvPr>
        </p:nvSpPr>
        <p:spPr/>
        <p:txBody>
          <a:bodyPr/>
          <a:lstStyle/>
          <a:p>
            <a:pPr>
              <a:defRPr/>
            </a:pPr>
            <a:r>
              <a:rPr lang="en-US"/>
              <a:t>What is harassment?</a:t>
            </a:r>
            <a:endParaRPr lang="en-US" dirty="0"/>
          </a:p>
        </p:txBody>
      </p:sp>
      <p:sp>
        <p:nvSpPr>
          <p:cNvPr id="20483" name="Content Placeholder 2">
            <a:extLst>
              <a:ext uri="{FF2B5EF4-FFF2-40B4-BE49-F238E27FC236}">
                <a16:creationId xmlns:a16="http://schemas.microsoft.com/office/drawing/2014/main" id="{95C1E5F6-50C9-4B81-B864-42624C547B3C}"/>
              </a:ext>
            </a:extLst>
          </p:cNvPr>
          <p:cNvSpPr>
            <a:spLocks noGrp="1"/>
          </p:cNvSpPr>
          <p:nvPr>
            <p:ph idx="1"/>
          </p:nvPr>
        </p:nvSpPr>
        <p:spPr>
          <a:xfrm>
            <a:off x="581025" y="2743200"/>
            <a:ext cx="11029950" cy="3116263"/>
          </a:xfrm>
          <a:ln>
            <a:solidFill>
              <a:srgbClr val="002060"/>
            </a:solidFill>
          </a:ln>
        </p:spPr>
        <p:txBody>
          <a:bodyPr>
            <a:normAutofit fontScale="85000" lnSpcReduction="10000"/>
          </a:bodyPr>
          <a:lstStyle/>
          <a:p>
            <a:pPr algn="just">
              <a:buClr>
                <a:srgbClr val="002060"/>
              </a:buClr>
            </a:pPr>
            <a:r>
              <a:rPr lang="en-US" altLang="en-US" sz="2400" dirty="0">
                <a:solidFill>
                  <a:srgbClr val="002060"/>
                </a:solidFill>
              </a:rPr>
              <a:t>Harassment is a form of discrimination that consists of words, signs, jokes, pranks, intimidation, physical actions, or violence that is directed at an employee due to any protected characteristic </a:t>
            </a:r>
          </a:p>
          <a:p>
            <a:pPr lvl="1" algn="just">
              <a:buClr>
                <a:srgbClr val="002060"/>
              </a:buClr>
            </a:pPr>
            <a:r>
              <a:rPr lang="en-US" altLang="en-US" sz="2200" dirty="0">
                <a:solidFill>
                  <a:srgbClr val="002060"/>
                </a:solidFill>
              </a:rPr>
              <a:t>Age, race, creed, color, national origin, sexual orientation, military status, sex, disability, marital status, domestic violence victim status, gender identity, and criminal history </a:t>
            </a:r>
          </a:p>
          <a:p>
            <a:pPr algn="just">
              <a:buClr>
                <a:srgbClr val="002060"/>
              </a:buClr>
            </a:pPr>
            <a:r>
              <a:rPr lang="en-US" altLang="en-US" sz="2400" dirty="0">
                <a:solidFill>
                  <a:srgbClr val="002060"/>
                </a:solidFill>
              </a:rPr>
              <a:t>Harassment includes offensive behavior based on stereotypes about a protected class and behavior that is intended to cause discomfort or humiliation because of a protected characteristic</a:t>
            </a:r>
          </a:p>
          <a:p>
            <a:pPr algn="just">
              <a:buClr>
                <a:srgbClr val="002060"/>
              </a:buClr>
            </a:pPr>
            <a:r>
              <a:rPr lang="en-US" altLang="en-US" sz="2400" dirty="0">
                <a:solidFill>
                  <a:srgbClr val="002060"/>
                </a:solidFill>
              </a:rPr>
              <a:t>It also includes any expression of contempt or hatred for the group to which the victim belongs based on a protected characteristic</a:t>
            </a:r>
          </a:p>
        </p:txBody>
      </p:sp>
    </p:spTree>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C968E56C004D489B4E4A5F05CD4C18" ma:contentTypeVersion="11" ma:contentTypeDescription="Create a new document." ma:contentTypeScope="" ma:versionID="918f3cfeab298b79296e2c7236789074">
  <xsd:schema xmlns:xsd="http://www.w3.org/2001/XMLSchema" xmlns:xs="http://www.w3.org/2001/XMLSchema" xmlns:p="http://schemas.microsoft.com/office/2006/metadata/properties" xmlns:ns2="da87e036-b1c3-4d14-9341-49551d83eb49" targetNamespace="http://schemas.microsoft.com/office/2006/metadata/properties" ma:root="true" ma:fieldsID="c5e87d1d258fee2f3291d936f0dff571" ns2:_="">
    <xsd:import namespace="da87e036-b1c3-4d14-9341-49551d83eb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87e036-b1c3-4d14-9341-49551d83eb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E88033-26BA-4CE9-B7ED-1829BF0A34A1}">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 ds:uri="http://purl.org/dc/dcmitype/"/>
    <ds:schemaRef ds:uri="http://schemas.openxmlformats.org/package/2006/metadata/core-properties"/>
    <ds:schemaRef ds:uri="da87e036-b1c3-4d14-9341-49551d83eb49"/>
    <ds:schemaRef ds:uri="http://www.w3.org/XML/1998/namespace"/>
  </ds:schemaRefs>
</ds:datastoreItem>
</file>

<file path=customXml/itemProps2.xml><?xml version="1.0" encoding="utf-8"?>
<ds:datastoreItem xmlns:ds="http://schemas.openxmlformats.org/officeDocument/2006/customXml" ds:itemID="{D2E17A21-1BEF-4A81-9CD8-D7865B187930}">
  <ds:schemaRefs>
    <ds:schemaRef ds:uri="http://schemas.microsoft.com/sharepoint/v3/contenttype/forms"/>
  </ds:schemaRefs>
</ds:datastoreItem>
</file>

<file path=customXml/itemProps3.xml><?xml version="1.0" encoding="utf-8"?>
<ds:datastoreItem xmlns:ds="http://schemas.openxmlformats.org/officeDocument/2006/customXml" ds:itemID="{640D1706-042C-4052-ADDD-BED4DE233FEE}"/>
</file>

<file path=docProps/app.xml><?xml version="1.0" encoding="utf-8"?>
<Properties xmlns="http://schemas.openxmlformats.org/officeDocument/2006/extended-properties" xmlns:vt="http://schemas.openxmlformats.org/officeDocument/2006/docPropsVTypes">
  <TotalTime>923</TotalTime>
  <Words>3224</Words>
  <Application>Microsoft Macintosh PowerPoint</Application>
  <PresentationFormat>Widescreen</PresentationFormat>
  <Paragraphs>215</Paragraphs>
  <Slides>48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Gill Sans MT</vt:lpstr>
      <vt:lpstr>Times New Roman</vt:lpstr>
      <vt:lpstr>Wingdings 2</vt:lpstr>
      <vt:lpstr>Dividend</vt:lpstr>
      <vt:lpstr>HARASSMENT and discrimination PREVENTION training      </vt:lpstr>
      <vt:lpstr>DISCLAIMER</vt:lpstr>
      <vt:lpstr>Purpose of this presentation</vt:lpstr>
      <vt:lpstr>Examples of how you can help prevent harassment or discrimination from occurring</vt:lpstr>
      <vt:lpstr>HISTORY:  title vii</vt:lpstr>
      <vt:lpstr>HistorY:  #metoo</vt:lpstr>
      <vt:lpstr>History: Bostock v. clayton county, Georgia</vt:lpstr>
      <vt:lpstr>STATISTICS</vt:lpstr>
      <vt:lpstr>What is harassment?</vt:lpstr>
      <vt:lpstr>What is harassment?</vt:lpstr>
      <vt:lpstr>What is harassment?</vt:lpstr>
      <vt:lpstr>SEXUAL HARASSMENT OVERVIEW</vt:lpstr>
      <vt:lpstr>harassment examples:  Example 1</vt:lpstr>
      <vt:lpstr>harassment examples:  Example 1</vt:lpstr>
      <vt:lpstr>harassment examples:  Example 2</vt:lpstr>
      <vt:lpstr>harassment examples:  Example 2</vt:lpstr>
      <vt:lpstr>harassment examples:  Example 3</vt:lpstr>
      <vt:lpstr>harassment examples:  Example 3</vt:lpstr>
      <vt:lpstr>SEXUAL HARASSMENT OVERVIEW</vt:lpstr>
      <vt:lpstr>Hostile work environment </vt:lpstr>
      <vt:lpstr>Quid pro quo harassment</vt:lpstr>
      <vt:lpstr>harassment examples:  Example 4</vt:lpstr>
      <vt:lpstr>harassment examples:  Example 4</vt:lpstr>
      <vt:lpstr>Who can be  the  target of sexual harassment?</vt:lpstr>
      <vt:lpstr>WHO CAN BE THE PERPETRATOR OF HARASSMENT?</vt:lpstr>
      <vt:lpstr>WHO CAN BE THE PERPETRATOR OF HARASSMENT?</vt:lpstr>
      <vt:lpstr>harassment examples:  Example 5</vt:lpstr>
      <vt:lpstr>harassment examples:  Example 5</vt:lpstr>
      <vt:lpstr>harassment examples:  Example 6</vt:lpstr>
      <vt:lpstr>harassment examples:  Example 6</vt:lpstr>
      <vt:lpstr>Stereotyping</vt:lpstr>
      <vt:lpstr>harassment examples:  Example 7</vt:lpstr>
      <vt:lpstr>harassment examples:  Example 7</vt:lpstr>
      <vt:lpstr>What do I do if I’m Harassed or discriminated against?</vt:lpstr>
      <vt:lpstr>What should you do if you witness harassment or discrimination? </vt:lpstr>
      <vt:lpstr>MANDATORY REPORTING</vt:lpstr>
      <vt:lpstr>MANDATORY REPORTING</vt:lpstr>
      <vt:lpstr>What is Retaliation?</vt:lpstr>
      <vt:lpstr>What is not retaliation?</vt:lpstr>
      <vt:lpstr>harassment examples:  Example 8</vt:lpstr>
      <vt:lpstr>harassment examples:  Example 8</vt:lpstr>
      <vt:lpstr>anti-fraternization policies</vt:lpstr>
      <vt:lpstr>harassment examples:  Example 9</vt:lpstr>
      <vt:lpstr>harassment examples:  Example 9</vt:lpstr>
      <vt:lpstr>Available remedies for discrimination </vt:lpstr>
      <vt:lpstr>Additional REMEDIES</vt:lpstr>
      <vt:lpstr>Additional Remedies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PREVENTION</dc:title>
  <dc:creator>Brian G. Klein</dc:creator>
  <cp:lastModifiedBy>Brian G. Klein</cp:lastModifiedBy>
  <cp:revision>4</cp:revision>
  <dcterms:created xsi:type="dcterms:W3CDTF">2020-09-24T00:45:22Z</dcterms:created>
  <dcterms:modified xsi:type="dcterms:W3CDTF">2022-02-24T01:11:36Z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0x0101009FC968E56C004D489B4E4A5F05CD4C18</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ComplianceAssetId">
    <vt:lpwstr/>
  </property>
  <property fmtid="{D5CDD505-2E9C-101B-9397-08002B2CF9AE}" pid="9" name="_ExtendedDescription">
    <vt:lpwstr/>
  </property>
  <property fmtid="{D5CDD505-2E9C-101B-9397-08002B2CF9AE}" pid="10" name="TriggerFlowInfo">
    <vt:lpwstr/>
  </property>
</Properties>
</file>